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7" r:id="rId1"/>
  </p:sldMasterIdLst>
  <p:notesMasterIdLst>
    <p:notesMasterId r:id="rId52"/>
  </p:notesMasterIdLst>
  <p:handoutMasterIdLst>
    <p:handoutMasterId r:id="rId53"/>
  </p:handoutMasterIdLst>
  <p:sldIdLst>
    <p:sldId id="458" r:id="rId2"/>
    <p:sldId id="430" r:id="rId3"/>
    <p:sldId id="431" r:id="rId4"/>
    <p:sldId id="432" r:id="rId5"/>
    <p:sldId id="433" r:id="rId6"/>
    <p:sldId id="434" r:id="rId7"/>
    <p:sldId id="435" r:id="rId8"/>
    <p:sldId id="436" r:id="rId9"/>
    <p:sldId id="437" r:id="rId10"/>
    <p:sldId id="438" r:id="rId11"/>
    <p:sldId id="439" r:id="rId12"/>
    <p:sldId id="391" r:id="rId13"/>
    <p:sldId id="440" r:id="rId14"/>
    <p:sldId id="419" r:id="rId15"/>
    <p:sldId id="464" r:id="rId16"/>
    <p:sldId id="490" r:id="rId17"/>
    <p:sldId id="491" r:id="rId18"/>
    <p:sldId id="492" r:id="rId19"/>
    <p:sldId id="457" r:id="rId20"/>
    <p:sldId id="459" r:id="rId21"/>
    <p:sldId id="460" r:id="rId22"/>
    <p:sldId id="461" r:id="rId23"/>
    <p:sldId id="462" r:id="rId24"/>
    <p:sldId id="463" r:id="rId25"/>
    <p:sldId id="465" r:id="rId26"/>
    <p:sldId id="466" r:id="rId27"/>
    <p:sldId id="467" r:id="rId28"/>
    <p:sldId id="468" r:id="rId29"/>
    <p:sldId id="450" r:id="rId30"/>
    <p:sldId id="451" r:id="rId31"/>
    <p:sldId id="452" r:id="rId32"/>
    <p:sldId id="472" r:id="rId33"/>
    <p:sldId id="473" r:id="rId34"/>
    <p:sldId id="474" r:id="rId35"/>
    <p:sldId id="475" r:id="rId36"/>
    <p:sldId id="476" r:id="rId37"/>
    <p:sldId id="477" r:id="rId38"/>
    <p:sldId id="479" r:id="rId39"/>
    <p:sldId id="480" r:id="rId40"/>
    <p:sldId id="481" r:id="rId41"/>
    <p:sldId id="482" r:id="rId42"/>
    <p:sldId id="483" r:id="rId43"/>
    <p:sldId id="484" r:id="rId44"/>
    <p:sldId id="494" r:id="rId45"/>
    <p:sldId id="486" r:id="rId46"/>
    <p:sldId id="487" r:id="rId47"/>
    <p:sldId id="488" r:id="rId48"/>
    <p:sldId id="493" r:id="rId49"/>
    <p:sldId id="489" r:id="rId50"/>
    <p:sldId id="369" r:id="rId51"/>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D105B9"/>
    <a:srgbClr val="000099"/>
    <a:srgbClr val="CC0000"/>
    <a:srgbClr val="DB2703"/>
    <a:srgbClr val="488C30"/>
    <a:srgbClr val="4E9834"/>
    <a:srgbClr val="CCFFFF"/>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4660"/>
  </p:normalViewPr>
  <p:slideViewPr>
    <p:cSldViewPr>
      <p:cViewPr varScale="1">
        <p:scale>
          <a:sx n="42" d="100"/>
          <a:sy n="42" d="100"/>
        </p:scale>
        <p:origin x="13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50806487287903E-2"/>
          <c:y val="0.10103596214992198"/>
          <c:w val="0.93492694658508479"/>
          <c:h val="0.82961982591555883"/>
        </c:manualLayout>
      </c:layout>
      <c:lineChart>
        <c:grouping val="standard"/>
        <c:varyColors val="0"/>
        <c:ser>
          <c:idx val="0"/>
          <c:order val="0"/>
          <c:spPr>
            <a:ln>
              <a:solidFill>
                <a:srgbClr val="002060"/>
              </a:solidFill>
            </a:ln>
          </c:spPr>
          <c:marker>
            <c:spPr>
              <a:solidFill>
                <a:srgbClr val="0000FF"/>
              </a:solidFill>
              <a:ln>
                <a:solidFill>
                  <a:srgbClr val="002060"/>
                </a:solidFill>
              </a:ln>
            </c:spPr>
          </c:marker>
          <c:dPt>
            <c:idx val="1"/>
            <c:marker>
              <c:spPr>
                <a:solidFill>
                  <a:schemeClr val="accent6">
                    <a:lumMod val="75000"/>
                  </a:schemeClr>
                </a:solidFill>
                <a:ln>
                  <a:solidFill>
                    <a:srgbClr val="002060"/>
                  </a:solidFill>
                </a:ln>
              </c:spPr>
            </c:marker>
            <c:bubble3D val="0"/>
          </c:dPt>
          <c:dLbls>
            <c:dLbl>
              <c:idx val="1"/>
              <c:layout>
                <c:manualLayout>
                  <c:x val="-1.8403901515649447E-2"/>
                  <c:y val="2.013407010854148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7572244204032091E-2"/>
                  <c:y val="-2.18878248974008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3388981636060101E-3"/>
                  <c:y val="-1.094391244870038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8690051771318335E-17"/>
                  <c:y val="1.52928797194940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1129660545353367E-3"/>
                  <c:y val="-1.09439124487004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7807456872565387E-2"/>
                  <c:y val="2.371181030551755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6.6777963272120228E-3"/>
                  <c:y val="-1.641586867305062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2.3372287145242067E-2"/>
                  <c:y val="2.371181030551755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3.3388981636060101E-3"/>
                  <c:y val="9.1199270405836752E-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8920422927100687E-2"/>
                  <c:y val="-2.553579571363430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8.9037284362826988E-3"/>
                  <c:y val="2.18878248974008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1.7807456872565387E-2"/>
                  <c:y val="-2.006383948928409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3.3388981636060101E-3"/>
                  <c:y val="-1.641586867305062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5.5648302726766805E-3"/>
                  <c:y val="-1.09439124487004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2.0033388981636084E-2"/>
                  <c:y val="2.553579571363430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3.3388981636060101E-3"/>
                  <c:y val="1.09439124487004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1.5581524763494722E-2"/>
                  <c:y val="-1.82398540811673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1.4468558708959384E-2"/>
                  <c:y val="2.18878248974008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6.6777963272120228E-3"/>
                  <c:y val="-1.823985408116729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8.1616567824368755E-17"/>
                  <c:y val="-5.4719562243502103E-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2.2259321090706743E-2"/>
                  <c:y val="2.18878248974008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8"/>
              <c:layout>
                <c:manualLayout>
                  <c:x val="-7.7907623817472819E-3"/>
                  <c:y val="-2.18878248974008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9"/>
              <c:layout>
                <c:manualLayout>
                  <c:x val="-3.5891730996174168E-2"/>
                  <c:y val="3.680646940992564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0"/>
              <c:layout>
                <c:manualLayout>
                  <c:x val="-4.4518642181413494E-3"/>
                  <c:y val="-1.82398540811673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2"/>
              <c:layout>
                <c:manualLayout>
                  <c:x val="0"/>
                  <c:y val="-5.4719562243502103E-3"/>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3.1258257114326969E-2"/>
                  <c:y val="2.371183657756657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5"/>
              <c:layout>
                <c:manualLayout>
                  <c:x val="-6.2279471421838343E-3"/>
                  <c:y val="-1.641590111185069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6"/>
              <c:layout>
                <c:manualLayout>
                  <c:x val="-3.3034372003197122E-2"/>
                  <c:y val="2.318311606823108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7"/>
              <c:layout>
                <c:manualLayout>
                  <c:x val="-4.1750360642430788E-3"/>
                  <c:y val="-2.810999875369051E-2"/>
                </c:manualLayout>
              </c:layout>
              <c:tx>
                <c:rich>
                  <a:bodyPr/>
                  <a:lstStyle/>
                  <a:p>
                    <a:pPr>
                      <a:defRPr sz="1200" b="0">
                        <a:latin typeface="HGS創英角ｺﾞｼｯｸUB" panose="020B0900000000000000" pitchFamily="50" charset="-128"/>
                        <a:ea typeface="HGS創英角ｺﾞｼｯｸUB" panose="020B0900000000000000" pitchFamily="50" charset="-128"/>
                      </a:defRPr>
                    </a:pPr>
                    <a:r>
                      <a:rPr lang="en-US" altLang="ja-JP" sz="1100" b="0" dirty="0">
                        <a:latin typeface="HGS創英角ｺﾞｼｯｸUB" panose="020B0900000000000000" pitchFamily="50" charset="-128"/>
                        <a:ea typeface="HGS創英角ｺﾞｼｯｸUB" panose="020B0900000000000000" pitchFamily="50" charset="-128"/>
                      </a:rPr>
                      <a:t>1093</a:t>
                    </a: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layout/>
                </c:ext>
              </c:extLst>
            </c:dLbl>
            <c:dLbl>
              <c:idx val="38"/>
              <c:layout>
                <c:manualLayout>
                  <c:x val="-1.4444938220435233E-3"/>
                  <c:y val="2.4163583235595289E-2"/>
                </c:manualLayout>
              </c:layout>
              <c:tx>
                <c:rich>
                  <a:bodyPr/>
                  <a:lstStyle/>
                  <a:p>
                    <a:pPr>
                      <a:defRPr sz="1200" b="0"/>
                    </a:pPr>
                    <a:fld id="{02C10D56-747C-4F7C-B121-023212D04064}" type="VALUE">
                      <a:rPr lang="en-US" altLang="ja-JP" b="1" dirty="0"/>
                      <a:pPr>
                        <a:defRPr sz="1200" b="0"/>
                      </a:pPr>
                      <a:t>[値]</a:t>
                    </a:fld>
                    <a:endParaRPr lang="ja-JP" altLang="en-US"/>
                  </a:p>
                </c:rich>
              </c:tx>
              <c:spPr>
                <a:solidFill>
                  <a:schemeClr val="accent5">
                    <a:lumMod val="40000"/>
                    <a:lumOff val="60000"/>
                  </a:schemeClr>
                </a:solidFill>
                <a:ln w="19050">
                  <a:solidFill>
                    <a:srgbClr val="0070C0"/>
                  </a:solidFill>
                </a:ln>
                <a:effectLst/>
              </c:spPr>
              <c:showLegendKey val="0"/>
              <c:showVal val="1"/>
              <c:showCatName val="0"/>
              <c:showSerName val="0"/>
              <c:showPercent val="0"/>
              <c:showBubbleSize val="0"/>
              <c:extLst>
                <c:ext xmlns:c15="http://schemas.microsoft.com/office/drawing/2012/chart" uri="{CE6537A1-D6FC-4f65-9D91-7224C49458BB}">
                  <c15:layout>
                    <c:manualLayout>
                      <c:w val="4.7236921441807182E-2"/>
                      <c:h val="3.9538067969300116E-2"/>
                    </c:manualLayout>
                  </c15:layout>
                  <c15:dlblFieldTable/>
                  <c15:showDataLabelsRange val="0"/>
                </c:ext>
              </c:extLst>
            </c:dLbl>
            <c:spPr>
              <a:noFill/>
              <a:ln>
                <a:noFill/>
              </a:ln>
              <a:effectLst/>
            </c:spPr>
            <c:txPr>
              <a:bodyPr/>
              <a:lstStyle/>
              <a:p>
                <a:pPr>
                  <a:defRPr sz="1200" b="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 (2)'!$A$1:$AM$1</c:f>
              <c:strCache>
                <c:ptCount val="39"/>
                <c:pt idx="0">
                  <c:v>50</c:v>
                </c:pt>
                <c:pt idx="1">
                  <c:v>51</c:v>
                </c:pt>
                <c:pt idx="2">
                  <c:v>52</c:v>
                </c:pt>
                <c:pt idx="3">
                  <c:v>53</c:v>
                </c:pt>
                <c:pt idx="4">
                  <c:v>54</c:v>
                </c:pt>
                <c:pt idx="5">
                  <c:v>55</c:v>
                </c:pt>
                <c:pt idx="6">
                  <c:v>56</c:v>
                </c:pt>
                <c:pt idx="7">
                  <c:v>57</c:v>
                </c:pt>
                <c:pt idx="8">
                  <c:v>58</c:v>
                </c:pt>
                <c:pt idx="9">
                  <c:v>59</c:v>
                </c:pt>
                <c:pt idx="10">
                  <c:v>60</c:v>
                </c:pt>
                <c:pt idx="11">
                  <c:v>61</c:v>
                </c:pt>
                <c:pt idx="12">
                  <c:v>62</c:v>
                </c:pt>
                <c:pt idx="13">
                  <c:v>63</c:v>
                </c:pt>
                <c:pt idx="14">
                  <c:v>元</c:v>
                </c:pt>
                <c:pt idx="15">
                  <c:v>2</c:v>
                </c:pt>
                <c:pt idx="16">
                  <c:v>3</c:v>
                </c:pt>
                <c:pt idx="17">
                  <c:v>4</c:v>
                </c:pt>
                <c:pt idx="18">
                  <c:v>5</c:v>
                </c:pt>
                <c:pt idx="19">
                  <c:v>6</c:v>
                </c:pt>
                <c:pt idx="20">
                  <c:v>7</c:v>
                </c:pt>
                <c:pt idx="21">
                  <c:v>8</c:v>
                </c:pt>
                <c:pt idx="22">
                  <c:v>9</c:v>
                </c:pt>
                <c:pt idx="23">
                  <c:v>10</c:v>
                </c:pt>
                <c:pt idx="24">
                  <c:v>11</c:v>
                </c:pt>
                <c:pt idx="25">
                  <c:v>12</c:v>
                </c:pt>
                <c:pt idx="26">
                  <c:v>13</c:v>
                </c:pt>
                <c:pt idx="27">
                  <c:v>14</c:v>
                </c:pt>
                <c:pt idx="28">
                  <c:v>15</c:v>
                </c:pt>
                <c:pt idx="29">
                  <c:v>16</c:v>
                </c:pt>
                <c:pt idx="30">
                  <c:v>17</c:v>
                </c:pt>
                <c:pt idx="31">
                  <c:v>18</c:v>
                </c:pt>
                <c:pt idx="32">
                  <c:v>19</c:v>
                </c:pt>
                <c:pt idx="33">
                  <c:v>20</c:v>
                </c:pt>
                <c:pt idx="34">
                  <c:v>21</c:v>
                </c:pt>
                <c:pt idx="35">
                  <c:v>22</c:v>
                </c:pt>
                <c:pt idx="36">
                  <c:v>23</c:v>
                </c:pt>
                <c:pt idx="37">
                  <c:v>24</c:v>
                </c:pt>
                <c:pt idx="38">
                  <c:v>25</c:v>
                </c:pt>
              </c:strCache>
            </c:strRef>
          </c:cat>
          <c:val>
            <c:numRef>
              <c:f>'Sheet1 (2)'!$A$2:$AM$2</c:f>
              <c:numCache>
                <c:formatCode>General</c:formatCode>
                <c:ptCount val="39"/>
                <c:pt idx="0">
                  <c:v>3725</c:v>
                </c:pt>
                <c:pt idx="1">
                  <c:v>3302</c:v>
                </c:pt>
                <c:pt idx="2">
                  <c:v>3345</c:v>
                </c:pt>
                <c:pt idx="3">
                  <c:v>3326</c:v>
                </c:pt>
                <c:pt idx="4">
                  <c:v>3077</c:v>
                </c:pt>
                <c:pt idx="5">
                  <c:v>3009</c:v>
                </c:pt>
                <c:pt idx="6">
                  <c:v>2912</c:v>
                </c:pt>
                <c:pt idx="7">
                  <c:v>2674</c:v>
                </c:pt>
                <c:pt idx="8">
                  <c:v>2588</c:v>
                </c:pt>
                <c:pt idx="9">
                  <c:v>2635</c:v>
                </c:pt>
                <c:pt idx="10">
                  <c:v>2572</c:v>
                </c:pt>
                <c:pt idx="11">
                  <c:v>2342</c:v>
                </c:pt>
                <c:pt idx="12">
                  <c:v>2318</c:v>
                </c:pt>
                <c:pt idx="13">
                  <c:v>2549</c:v>
                </c:pt>
                <c:pt idx="14">
                  <c:v>2419</c:v>
                </c:pt>
                <c:pt idx="15">
                  <c:v>2550</c:v>
                </c:pt>
                <c:pt idx="16">
                  <c:v>2489</c:v>
                </c:pt>
                <c:pt idx="17">
                  <c:v>2354</c:v>
                </c:pt>
                <c:pt idx="18">
                  <c:v>2245</c:v>
                </c:pt>
                <c:pt idx="19">
                  <c:v>2301</c:v>
                </c:pt>
                <c:pt idx="20">
                  <c:v>2414</c:v>
                </c:pt>
                <c:pt idx="21">
                  <c:v>2363</c:v>
                </c:pt>
                <c:pt idx="22">
                  <c:v>2078</c:v>
                </c:pt>
                <c:pt idx="23">
                  <c:v>1844</c:v>
                </c:pt>
                <c:pt idx="24">
                  <c:v>1992</c:v>
                </c:pt>
                <c:pt idx="25">
                  <c:v>1889</c:v>
                </c:pt>
                <c:pt idx="26">
                  <c:v>1790</c:v>
                </c:pt>
                <c:pt idx="27">
                  <c:v>1658</c:v>
                </c:pt>
                <c:pt idx="28">
                  <c:v>1628</c:v>
                </c:pt>
                <c:pt idx="29">
                  <c:v>1620</c:v>
                </c:pt>
                <c:pt idx="30">
                  <c:v>1514</c:v>
                </c:pt>
                <c:pt idx="31">
                  <c:v>1472</c:v>
                </c:pt>
                <c:pt idx="32">
                  <c:v>1357</c:v>
                </c:pt>
                <c:pt idx="33">
                  <c:v>1268</c:v>
                </c:pt>
                <c:pt idx="34">
                  <c:v>1075</c:v>
                </c:pt>
                <c:pt idx="35">
                  <c:v>1195</c:v>
                </c:pt>
                <c:pt idx="36">
                  <c:v>1024</c:v>
                </c:pt>
                <c:pt idx="37">
                  <c:v>1093</c:v>
                </c:pt>
                <c:pt idx="38">
                  <c:v>1030</c:v>
                </c:pt>
              </c:numCache>
            </c:numRef>
          </c:val>
          <c:smooth val="0"/>
        </c:ser>
        <c:ser>
          <c:idx val="1"/>
          <c:order val="1"/>
          <c:spPr>
            <a:ln>
              <a:solidFill>
                <a:srgbClr val="FF0000"/>
              </a:solidFill>
            </a:ln>
          </c:spPr>
          <c:marker>
            <c:spPr>
              <a:solidFill>
                <a:srgbClr val="FF0000"/>
              </a:solidFill>
              <a:ln>
                <a:solidFill>
                  <a:srgbClr val="FF0000"/>
                </a:solidFill>
              </a:ln>
            </c:spPr>
          </c:marker>
          <c:dLbls>
            <c:dLbl>
              <c:idx val="0"/>
              <c:layout>
                <c:manualLayout>
                  <c:x val="-1.001669449081802E-2"/>
                  <c:y val="-2.18878248974008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0276317347593994E-2"/>
                  <c:y val="-2.443669721161842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4762121399382594E-2"/>
                  <c:y val="2.443669721161833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12954601380909E-2"/>
                  <c:y val="-2.151358969043166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7.7907623817473634E-3"/>
                  <c:y val="-2.188782489740083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2259321090706747E-3"/>
                  <c:y val="-1.45918832649338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9632011024993438E-2"/>
                  <c:y val="2.69855104982005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1581590952190897E-2"/>
                  <c:y val="-3.972957693111230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7.8246499639758049E-3"/>
                  <c:y val="-1.784169300607641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3.2761871010583733E-2"/>
                  <c:y val="2.95343237847831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982433599219463E-2"/>
                  <c:y val="3.20114893277975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0016694490818033E-2"/>
                  <c:y val="1.82398540811673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3"/>
              <c:layout>
                <c:manualLayout>
                  <c:x val="-1.3355592654423999E-2"/>
                  <c:y val="-2.006383948928409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1.669449081803006E-2"/>
                  <c:y val="2.371181030551755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5"/>
              <c:layout>
                <c:manualLayout>
                  <c:x val="-2.5632074607975851E-2"/>
                  <c:y val="-3.79054695325496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6"/>
              <c:layout>
                <c:manualLayout>
                  <c:x val="-1.0920623670194578E-2"/>
                  <c:y val="-2.661121626359616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7"/>
              <c:layout>
                <c:manualLayout>
                  <c:x val="-3.2552885083986891E-2"/>
                  <c:y val="3.31821371939893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8"/>
              <c:layout>
                <c:manualLayout>
                  <c:x val="-1.6485490080007298E-2"/>
                  <c:y val="-3.20831370713653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9"/>
              <c:layout>
                <c:manualLayout>
                  <c:x val="-2.0971170908961976E-2"/>
                  <c:y val="3.463195035794761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0"/>
              <c:layout>
                <c:manualLayout>
                  <c:x val="-2.9874883230961855E-2"/>
                  <c:y val="-3.28078429593849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1"/>
              <c:layout>
                <c:manualLayout>
                  <c:x val="-1.5649299927951608E-3"/>
                  <c:y val="-2.039050629265884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2"/>
              <c:layout>
                <c:manualLayout>
                  <c:x val="-7.8246499639759194E-3"/>
                  <c:y val="-1.01952531463293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2.2327114975160239E-2"/>
                  <c:y val="2.151358969043157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4"/>
              <c:layout>
                <c:manualLayout>
                  <c:x val="-1.6067395003979482E-2"/>
                  <c:y val="-3.46319503579477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8.9375986013715443E-3"/>
                  <c:y val="-1.931518805726450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3.3456724571951597E-2"/>
                  <c:y val="3.208313707136518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2.0762184982364963E-2"/>
                  <c:y val="-3.135823048938629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8"/>
              <c:layout>
                <c:manualLayout>
                  <c:x val="-3.6377598630945022E-2"/>
                  <c:y val="2.553569733424243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9"/>
              <c:layout>
                <c:manualLayout>
                  <c:x val="-2.4971107325979475E-2"/>
                  <c:y val="-3.463195035794780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0"/>
              <c:layout>
                <c:manualLayout>
                  <c:x val="-3.0326864586361277E-2"/>
                  <c:y val="3.390704377596835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1"/>
              <c:layout>
                <c:manualLayout>
                  <c:x val="-2.8552948666969221E-2"/>
                  <c:y val="-3.718076364452996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2"/>
              <c:layout>
                <c:manualLayout>
                  <c:x val="-1.627638093057638E-2"/>
                  <c:y val="-3.170884283676095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3.1648922373188108E-2"/>
                  <c:y val="2.553569733424234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1.8050420072802401E-2"/>
                  <c:y val="-3.680646940992573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5"/>
              <c:layout>
                <c:manualLayout>
                  <c:x val="-3.5682745069577269E-2"/>
                  <c:y val="1.49661499533085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6"/>
              <c:layout>
                <c:manualLayout>
                  <c:x val="-2.4276253764611726E-2"/>
                  <c:y val="3.135823048938601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7"/>
              <c:layout>
                <c:manualLayout>
                  <c:x val="-1.7807456872565387E-2"/>
                  <c:y val="-2.7359781121751161E-2"/>
                </c:manualLayout>
              </c:layout>
              <c:tx>
                <c:rich>
                  <a:bodyPr/>
                  <a:lstStyle/>
                  <a:p>
                    <a:pPr>
                      <a:defRPr sz="1100" b="0">
                        <a:latin typeface="HGS創英角ｺﾞｼｯｸUB" panose="020B0900000000000000" pitchFamily="50" charset="-128"/>
                        <a:ea typeface="HGS創英角ｺﾞｼｯｸUB" panose="020B0900000000000000" pitchFamily="50" charset="-128"/>
                      </a:defRPr>
                    </a:pPr>
                    <a:r>
                      <a:rPr lang="en-US" altLang="ja-JP" sz="1100" b="0" dirty="0">
                        <a:latin typeface="HGS創英角ｺﾞｼｯｸUB" panose="020B0900000000000000" pitchFamily="50" charset="-128"/>
                        <a:ea typeface="HGS創英角ｺﾞｼｯｸUB" panose="020B0900000000000000" pitchFamily="50" charset="-128"/>
                      </a:rPr>
                      <a:t>367</a:t>
                    </a:r>
                  </a:p>
                </c:rich>
              </c:tx>
              <c:spPr>
                <a:noFill/>
                <a:ln>
                  <a:noFill/>
                </a:ln>
                <a:effectLst/>
              </c:spPr>
              <c:dLblPos val="r"/>
              <c:showLegendKey val="0"/>
              <c:showVal val="0"/>
              <c:showCatName val="0"/>
              <c:showSerName val="0"/>
              <c:showPercent val="0"/>
              <c:showBubbleSize val="0"/>
              <c:extLst>
                <c:ext xmlns:c15="http://schemas.microsoft.com/office/drawing/2012/chart" uri="{CE6537A1-D6FC-4f65-9D91-7224C49458BB}">
                  <c15:layout/>
                </c:ext>
              </c:extLst>
            </c:dLbl>
            <c:dLbl>
              <c:idx val="38"/>
              <c:layout>
                <c:manualLayout>
                  <c:x val="-4.7833964480659573E-3"/>
                  <c:y val="2.635562438020303E-2"/>
                </c:manualLayout>
              </c:layout>
              <c:spPr>
                <a:solidFill>
                  <a:srgbClr val="FFFF66"/>
                </a:solidFill>
                <a:ln w="19050">
                  <a:solidFill>
                    <a:srgbClr val="FF0000"/>
                  </a:solidFill>
                </a:ln>
                <a:effectLst/>
              </c:spPr>
              <c:txPr>
                <a:bodyPr/>
                <a:lstStyle/>
                <a:p>
                  <a:pPr>
                    <a:defRPr sz="1200" b="1"/>
                  </a:pPr>
                  <a:endParaRPr lang="ja-JP"/>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 (2)'!$A$1:$AM$1</c:f>
              <c:strCache>
                <c:ptCount val="39"/>
                <c:pt idx="0">
                  <c:v>50</c:v>
                </c:pt>
                <c:pt idx="1">
                  <c:v>51</c:v>
                </c:pt>
                <c:pt idx="2">
                  <c:v>52</c:v>
                </c:pt>
                <c:pt idx="3">
                  <c:v>53</c:v>
                </c:pt>
                <c:pt idx="4">
                  <c:v>54</c:v>
                </c:pt>
                <c:pt idx="5">
                  <c:v>55</c:v>
                </c:pt>
                <c:pt idx="6">
                  <c:v>56</c:v>
                </c:pt>
                <c:pt idx="7">
                  <c:v>57</c:v>
                </c:pt>
                <c:pt idx="8">
                  <c:v>58</c:v>
                </c:pt>
                <c:pt idx="9">
                  <c:v>59</c:v>
                </c:pt>
                <c:pt idx="10">
                  <c:v>60</c:v>
                </c:pt>
                <c:pt idx="11">
                  <c:v>61</c:v>
                </c:pt>
                <c:pt idx="12">
                  <c:v>62</c:v>
                </c:pt>
                <c:pt idx="13">
                  <c:v>63</c:v>
                </c:pt>
                <c:pt idx="14">
                  <c:v>元</c:v>
                </c:pt>
                <c:pt idx="15">
                  <c:v>2</c:v>
                </c:pt>
                <c:pt idx="16">
                  <c:v>3</c:v>
                </c:pt>
                <c:pt idx="17">
                  <c:v>4</c:v>
                </c:pt>
                <c:pt idx="18">
                  <c:v>5</c:v>
                </c:pt>
                <c:pt idx="19">
                  <c:v>6</c:v>
                </c:pt>
                <c:pt idx="20">
                  <c:v>7</c:v>
                </c:pt>
                <c:pt idx="21">
                  <c:v>8</c:v>
                </c:pt>
                <c:pt idx="22">
                  <c:v>9</c:v>
                </c:pt>
                <c:pt idx="23">
                  <c:v>10</c:v>
                </c:pt>
                <c:pt idx="24">
                  <c:v>11</c:v>
                </c:pt>
                <c:pt idx="25">
                  <c:v>12</c:v>
                </c:pt>
                <c:pt idx="26">
                  <c:v>13</c:v>
                </c:pt>
                <c:pt idx="27">
                  <c:v>14</c:v>
                </c:pt>
                <c:pt idx="28">
                  <c:v>15</c:v>
                </c:pt>
                <c:pt idx="29">
                  <c:v>16</c:v>
                </c:pt>
                <c:pt idx="30">
                  <c:v>17</c:v>
                </c:pt>
                <c:pt idx="31">
                  <c:v>18</c:v>
                </c:pt>
                <c:pt idx="32">
                  <c:v>19</c:v>
                </c:pt>
                <c:pt idx="33">
                  <c:v>20</c:v>
                </c:pt>
                <c:pt idx="34">
                  <c:v>21</c:v>
                </c:pt>
                <c:pt idx="35">
                  <c:v>22</c:v>
                </c:pt>
                <c:pt idx="36">
                  <c:v>23</c:v>
                </c:pt>
                <c:pt idx="37">
                  <c:v>24</c:v>
                </c:pt>
                <c:pt idx="38">
                  <c:v>25</c:v>
                </c:pt>
              </c:strCache>
            </c:strRef>
          </c:cat>
          <c:val>
            <c:numRef>
              <c:f>'Sheet1 (2)'!$A$3:$AM$3</c:f>
              <c:numCache>
                <c:formatCode>General</c:formatCode>
                <c:ptCount val="39"/>
                <c:pt idx="0">
                  <c:v>1582</c:v>
                </c:pt>
                <c:pt idx="1">
                  <c:v>1451</c:v>
                </c:pt>
                <c:pt idx="2">
                  <c:v>1464</c:v>
                </c:pt>
                <c:pt idx="3">
                  <c:v>1583</c:v>
                </c:pt>
                <c:pt idx="4">
                  <c:v>1404</c:v>
                </c:pt>
                <c:pt idx="5">
                  <c:v>1374</c:v>
                </c:pt>
                <c:pt idx="6">
                  <c:v>1173</c:v>
                </c:pt>
                <c:pt idx="7">
                  <c:v>1113</c:v>
                </c:pt>
                <c:pt idx="8">
                  <c:v>1106</c:v>
                </c:pt>
                <c:pt idx="9">
                  <c:v>1083</c:v>
                </c:pt>
                <c:pt idx="10">
                  <c:v>960</c:v>
                </c:pt>
                <c:pt idx="11">
                  <c:v>927</c:v>
                </c:pt>
                <c:pt idx="12">
                  <c:v>983</c:v>
                </c:pt>
                <c:pt idx="13">
                  <c:v>1106</c:v>
                </c:pt>
                <c:pt idx="14">
                  <c:v>1017</c:v>
                </c:pt>
                <c:pt idx="15">
                  <c:v>1075</c:v>
                </c:pt>
                <c:pt idx="16">
                  <c:v>1047</c:v>
                </c:pt>
                <c:pt idx="17">
                  <c:v>993</c:v>
                </c:pt>
                <c:pt idx="18">
                  <c:v>953</c:v>
                </c:pt>
                <c:pt idx="19">
                  <c:v>942</c:v>
                </c:pt>
                <c:pt idx="20">
                  <c:v>1021</c:v>
                </c:pt>
                <c:pt idx="21">
                  <c:v>1001</c:v>
                </c:pt>
                <c:pt idx="22">
                  <c:v>848</c:v>
                </c:pt>
                <c:pt idx="23">
                  <c:v>725</c:v>
                </c:pt>
                <c:pt idx="24">
                  <c:v>794</c:v>
                </c:pt>
                <c:pt idx="25">
                  <c:v>731</c:v>
                </c:pt>
                <c:pt idx="26">
                  <c:v>644</c:v>
                </c:pt>
                <c:pt idx="27">
                  <c:v>607</c:v>
                </c:pt>
                <c:pt idx="28">
                  <c:v>548</c:v>
                </c:pt>
                <c:pt idx="29">
                  <c:v>594</c:v>
                </c:pt>
                <c:pt idx="30">
                  <c:v>497</c:v>
                </c:pt>
                <c:pt idx="31">
                  <c:v>508</c:v>
                </c:pt>
                <c:pt idx="32">
                  <c:v>461</c:v>
                </c:pt>
                <c:pt idx="33">
                  <c:v>430</c:v>
                </c:pt>
                <c:pt idx="34">
                  <c:v>371</c:v>
                </c:pt>
                <c:pt idx="35">
                  <c:v>365</c:v>
                </c:pt>
                <c:pt idx="36">
                  <c:v>342</c:v>
                </c:pt>
                <c:pt idx="37">
                  <c:v>367</c:v>
                </c:pt>
                <c:pt idx="38">
                  <c:v>342</c:v>
                </c:pt>
              </c:numCache>
            </c:numRef>
          </c:val>
          <c:smooth val="0"/>
        </c:ser>
        <c:dLbls>
          <c:showLegendKey val="0"/>
          <c:showVal val="0"/>
          <c:showCatName val="0"/>
          <c:showSerName val="0"/>
          <c:showPercent val="0"/>
          <c:showBubbleSize val="0"/>
        </c:dLbls>
        <c:marker val="1"/>
        <c:smooth val="0"/>
        <c:axId val="16844752"/>
        <c:axId val="16845144"/>
      </c:lineChart>
      <c:catAx>
        <c:axId val="16844752"/>
        <c:scaling>
          <c:orientation val="minMax"/>
        </c:scaling>
        <c:delete val="0"/>
        <c:axPos val="b"/>
        <c:numFmt formatCode="General" sourceLinked="1"/>
        <c:majorTickMark val="none"/>
        <c:minorTickMark val="none"/>
        <c:tickLblPos val="nextTo"/>
        <c:crossAx val="16845144"/>
        <c:crosses val="autoZero"/>
        <c:auto val="1"/>
        <c:lblAlgn val="ctr"/>
        <c:lblOffset val="100"/>
        <c:noMultiLvlLbl val="0"/>
      </c:catAx>
      <c:valAx>
        <c:axId val="16845144"/>
        <c:scaling>
          <c:orientation val="minMax"/>
        </c:scaling>
        <c:delete val="0"/>
        <c:axPos val="l"/>
        <c:majorGridlines/>
        <c:numFmt formatCode="General" sourceLinked="1"/>
        <c:majorTickMark val="none"/>
        <c:minorTickMark val="none"/>
        <c:tickLblPos val="nextTo"/>
        <c:crossAx val="16844752"/>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baseline="0">
                <a:solidFill>
                  <a:srgbClr val="0000FF"/>
                </a:solidFill>
                <a:latin typeface="+mn-lt"/>
                <a:ea typeface="+mn-ea"/>
                <a:cs typeface="+mn-cs"/>
              </a:defRPr>
            </a:pPr>
            <a:r>
              <a:rPr lang="ja-JP" altLang="en-US" sz="1800" dirty="0" smtClean="0">
                <a:solidFill>
                  <a:srgbClr val="0000FF"/>
                </a:solidFill>
              </a:rPr>
              <a:t>事故の型別</a:t>
            </a:r>
            <a:endParaRPr lang="ja-JP" altLang="en-US" sz="1800" dirty="0">
              <a:solidFill>
                <a:srgbClr val="0000FF"/>
              </a:solidFill>
            </a:endParaRPr>
          </a:p>
        </c:rich>
      </c:tx>
      <c:layout/>
      <c:overlay val="0"/>
      <c:spPr>
        <a:noFill/>
        <a:ln>
          <a:noFill/>
        </a:ln>
        <a:effectLst/>
      </c:spPr>
      <c:txPr>
        <a:bodyPr rot="0" spcFirstLastPara="1" vertOverflow="ellipsis" vert="horz" wrap="square" anchor="ctr" anchorCtr="1"/>
        <a:lstStyle/>
        <a:p>
          <a:pPr>
            <a:defRPr sz="1800" b="1" i="0" u="none" strike="noStrike" kern="1200" cap="all" baseline="0">
              <a:solidFill>
                <a:srgbClr val="0000FF"/>
              </a:solidFill>
              <a:latin typeface="+mn-lt"/>
              <a:ea typeface="+mn-ea"/>
              <a:cs typeface="+mn-cs"/>
            </a:defRPr>
          </a:pPr>
          <a:endParaRPr lang="ja-JP"/>
        </a:p>
      </c:txPr>
    </c:title>
    <c:autoTitleDeleted val="0"/>
    <c:plotArea>
      <c:layout/>
      <c:pieChart>
        <c:varyColors val="1"/>
        <c:ser>
          <c:idx val="0"/>
          <c:order val="0"/>
          <c:spPr>
            <a:ln>
              <a:solidFill>
                <a:schemeClr val="accent5">
                  <a:lumMod val="90000"/>
                </a:schemeClr>
              </a:solidFill>
            </a:ln>
          </c:spPr>
          <c:dPt>
            <c:idx val="0"/>
            <c:bubble3D val="0"/>
            <c:spPr>
              <a:solidFill>
                <a:srgbClr val="FFCC00"/>
              </a:solidFill>
              <a:ln>
                <a:solidFill>
                  <a:schemeClr val="accent5">
                    <a:lumMod val="90000"/>
                  </a:schemeClr>
                </a:solidFill>
              </a:ln>
              <a:effectLst>
                <a:outerShdw blurRad="63500" sx="102000" sy="102000" algn="ctr" rotWithShape="0">
                  <a:prstClr val="black">
                    <a:alpha val="20000"/>
                  </a:prstClr>
                </a:outerShdw>
              </a:effectLst>
            </c:spPr>
          </c:dPt>
          <c:dPt>
            <c:idx val="1"/>
            <c:bubble3D val="0"/>
            <c:spPr>
              <a:solidFill>
                <a:srgbClr val="00B0F0"/>
              </a:solidFill>
              <a:ln>
                <a:solidFill>
                  <a:schemeClr val="accent5">
                    <a:lumMod val="90000"/>
                  </a:schemeClr>
                </a:solidFill>
              </a:ln>
              <a:effectLst>
                <a:outerShdw blurRad="63500" sx="102000" sy="102000" algn="ctr" rotWithShape="0">
                  <a:prstClr val="black">
                    <a:alpha val="20000"/>
                  </a:prstClr>
                </a:outerShdw>
              </a:effectLst>
            </c:spPr>
          </c:dPt>
          <c:dPt>
            <c:idx val="2"/>
            <c:bubble3D val="0"/>
            <c:spPr>
              <a:solidFill>
                <a:schemeClr val="accent5">
                  <a:lumMod val="90000"/>
                </a:schemeClr>
              </a:solidFill>
              <a:ln>
                <a:solidFill>
                  <a:schemeClr val="accent5">
                    <a:lumMod val="90000"/>
                  </a:schemeClr>
                </a:solidFill>
              </a:ln>
              <a:effectLst>
                <a:outerShdw blurRad="63500" sx="102000" sy="102000" algn="ctr" rotWithShape="0">
                  <a:prstClr val="black">
                    <a:alpha val="20000"/>
                  </a:prstClr>
                </a:outerShdw>
              </a:effectLst>
            </c:spPr>
          </c:dPt>
          <c:dPt>
            <c:idx val="3"/>
            <c:bubble3D val="0"/>
            <c:spPr>
              <a:solidFill>
                <a:schemeClr val="accent5">
                  <a:lumMod val="50000"/>
                </a:schemeClr>
              </a:solidFill>
              <a:ln>
                <a:solidFill>
                  <a:schemeClr val="accent5">
                    <a:lumMod val="90000"/>
                  </a:schemeClr>
                </a:solidFill>
              </a:ln>
              <a:effectLst>
                <a:outerShdw blurRad="63500" sx="102000" sy="102000" algn="ctr" rotWithShape="0">
                  <a:prstClr val="black">
                    <a:alpha val="20000"/>
                  </a:prstClr>
                </a:outerShdw>
              </a:effectLst>
            </c:spPr>
          </c:dPt>
          <c:dPt>
            <c:idx val="4"/>
            <c:bubble3D val="0"/>
            <c:spPr>
              <a:solidFill>
                <a:schemeClr val="accent5"/>
              </a:solidFill>
              <a:ln>
                <a:solidFill>
                  <a:schemeClr val="accent5">
                    <a:lumMod val="90000"/>
                  </a:schemeClr>
                </a:solidFill>
              </a:ln>
              <a:effectLst>
                <a:outerShdw blurRad="63500" sx="102000" sy="102000" algn="ctr" rotWithShape="0">
                  <a:prstClr val="black">
                    <a:alpha val="20000"/>
                  </a:prstClr>
                </a:outerShdw>
              </a:effectLst>
            </c:spPr>
          </c:dPt>
          <c:dPt>
            <c:idx val="5"/>
            <c:bubble3D val="0"/>
            <c:spPr>
              <a:solidFill>
                <a:schemeClr val="accent1">
                  <a:lumMod val="90000"/>
                </a:schemeClr>
              </a:solidFill>
              <a:ln>
                <a:solidFill>
                  <a:schemeClr val="accent5">
                    <a:lumMod val="90000"/>
                  </a:schemeClr>
                </a:solidFill>
              </a:ln>
              <a:effectLst>
                <a:outerShdw blurRad="63500" sx="102000" sy="102000" algn="ctr" rotWithShape="0">
                  <a:prstClr val="black">
                    <a:alpha val="20000"/>
                  </a:prstClr>
                </a:outerShdw>
              </a:effectLst>
            </c:spPr>
          </c:dPt>
          <c:dPt>
            <c:idx val="6"/>
            <c:bubble3D val="0"/>
            <c:spPr>
              <a:solidFill>
                <a:schemeClr val="accent1">
                  <a:lumMod val="60000"/>
                </a:schemeClr>
              </a:solidFill>
              <a:ln>
                <a:solidFill>
                  <a:schemeClr val="accent5">
                    <a:lumMod val="90000"/>
                  </a:schemeClr>
                </a:solidFill>
              </a:ln>
              <a:effectLst>
                <a:outerShdw blurRad="63500" sx="102000" sy="102000" algn="ctr" rotWithShape="0">
                  <a:prstClr val="black">
                    <a:alpha val="20000"/>
                  </a:prstClr>
                </a:outerShdw>
              </a:effectLst>
            </c:spPr>
          </c:dPt>
          <c:dPt>
            <c:idx val="7"/>
            <c:bubble3D val="0"/>
            <c:spPr>
              <a:solidFill>
                <a:schemeClr val="accent3">
                  <a:lumMod val="95000"/>
                </a:schemeClr>
              </a:solidFill>
              <a:ln>
                <a:solidFill>
                  <a:schemeClr val="accent5">
                    <a:lumMod val="90000"/>
                  </a:schemeClr>
                </a:solidFill>
              </a:ln>
              <a:effectLst>
                <a:outerShdw blurRad="63500" sx="102000" sy="102000" algn="ctr" rotWithShape="0">
                  <a:prstClr val="black">
                    <a:alpha val="20000"/>
                  </a:prstClr>
                </a:outerShdw>
              </a:effectLst>
            </c:spPr>
          </c:dPt>
          <c:dLbls>
            <c:dLbl>
              <c:idx val="0"/>
              <c:layout>
                <c:manualLayout>
                  <c:x val="-4.6296296296296294E-3"/>
                  <c:y val="0"/>
                </c:manualLayout>
              </c:layout>
              <c:tx>
                <c:rich>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fld id="{5345F547-C53B-4AEA-A364-7942B9BF0099}" type="CATEGORYNAME">
                      <a:rPr lang="ja-JP" altLang="en-US" sz="1600">
                        <a:solidFill>
                          <a:schemeClr val="tx1"/>
                        </a:solidFill>
                      </a:rPr>
                      <a:pPr>
                        <a:defRPr sz="1600">
                          <a:solidFill>
                            <a:schemeClr val="tx1"/>
                          </a:solidFill>
                        </a:defRPr>
                      </a:pPr>
                      <a:t>[分類名]</a:t>
                    </a:fld>
                    <a:r>
                      <a:rPr lang="ja-JP" altLang="en-US" sz="1600" baseline="0" dirty="0">
                        <a:solidFill>
                          <a:schemeClr val="tx1"/>
                        </a:solidFill>
                      </a:rPr>
                      <a:t>
</a:t>
                    </a:r>
                    <a:fld id="{9B37A49C-CDA0-4749-A0BA-964660745648}" type="PERCENTAGE">
                      <a:rPr lang="en-US" altLang="ja-JP" sz="1600" baseline="0">
                        <a:solidFill>
                          <a:schemeClr val="tx1"/>
                        </a:solidFill>
                      </a:rPr>
                      <a:pPr>
                        <a:defRPr sz="1600">
                          <a:solidFill>
                            <a:schemeClr val="tx1"/>
                          </a:solidFill>
                        </a:defRPr>
                      </a:pPr>
                      <a:t>[パーセンテージ]</a:t>
                    </a:fld>
                    <a:endParaRPr lang="ja-JP" altLang="en-US" sz="16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3"/>
              <c:spPr>
                <a:noFill/>
                <a:ln>
                  <a:noFill/>
                </a:ln>
                <a:effectLst/>
              </c:spPr>
              <c:txPr>
                <a:bodyPr rot="0" spcFirstLastPara="1" vertOverflow="ellipsis" horzOverflow="clip" vert="horz" wrap="square" lIns="38100" tIns="19050" rIns="38100" bIns="19050" anchor="ctr" anchorCtr="1">
                  <a:no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Lst>
            </c:dLbl>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5"/>
              <c:layout>
                <c:manualLayout>
                  <c:x val="1.0802469135802413E-2"/>
                  <c:y val="1.1224130643577952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6.9445052007387686E-3"/>
                  <c:y val="-2.8060326608944881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3719901331777971"/>
                      <c:h val="0.13749560038382991"/>
                    </c:manualLayout>
                  </c15:layout>
                </c:ext>
              </c:extLst>
            </c:dLbl>
            <c:dLbl>
              <c:idx val="7"/>
              <c:layout>
                <c:manualLayout>
                  <c:x val="1.5432098765432098E-2"/>
                  <c:y val="2.5254293948050392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一人親方等の死亡災害発生状況!$A$2:$A$9</c:f>
              <c:strCache>
                <c:ptCount val="8"/>
                <c:pt idx="0">
                  <c:v>墜落・転落</c:v>
                </c:pt>
                <c:pt idx="1">
                  <c:v>崩壊・倒壊</c:v>
                </c:pt>
                <c:pt idx="2">
                  <c:v>踏み抜き</c:v>
                </c:pt>
                <c:pt idx="3">
                  <c:v>はさまれ・巻き込まれ</c:v>
                </c:pt>
                <c:pt idx="4">
                  <c:v>感電</c:v>
                </c:pt>
                <c:pt idx="5">
                  <c:v>転倒</c:v>
                </c:pt>
                <c:pt idx="6">
                  <c:v>高温低温のとの接触</c:v>
                </c:pt>
                <c:pt idx="7">
                  <c:v>その他</c:v>
                </c:pt>
              </c:strCache>
            </c:strRef>
          </c:cat>
          <c:val>
            <c:numRef>
              <c:f>一人親方等の死亡災害発生状況!$B$2:$B$9</c:f>
              <c:numCache>
                <c:formatCode>General</c:formatCode>
                <c:ptCount val="8"/>
                <c:pt idx="0">
                  <c:v>32</c:v>
                </c:pt>
                <c:pt idx="1">
                  <c:v>2</c:v>
                </c:pt>
                <c:pt idx="2">
                  <c:v>2</c:v>
                </c:pt>
                <c:pt idx="3">
                  <c:v>2</c:v>
                </c:pt>
                <c:pt idx="4">
                  <c:v>2</c:v>
                </c:pt>
                <c:pt idx="5">
                  <c:v>2</c:v>
                </c:pt>
                <c:pt idx="6">
                  <c:v>2</c:v>
                </c:pt>
                <c:pt idx="7">
                  <c:v>3</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ja-JP" altLang="en-US" sz="1800" dirty="0" smtClean="0">
                <a:solidFill>
                  <a:srgbClr val="0000FF"/>
                </a:solidFill>
              </a:rPr>
              <a:t>工事種類別</a:t>
            </a:r>
            <a:endParaRPr lang="ja-JP" altLang="en-US" sz="1800" dirty="0">
              <a:solidFill>
                <a:srgbClr val="0000FF"/>
              </a:solidFill>
            </a:endParaRPr>
          </a:p>
        </c:rich>
      </c:tx>
      <c:layout>
        <c:manualLayout>
          <c:xMode val="edge"/>
          <c:yMode val="edge"/>
          <c:x val="0.42933641975308634"/>
          <c:y val="5.612065321788976E-3"/>
        </c:manualLayout>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982421988918052"/>
          <c:y val="0.17298749459507295"/>
          <c:w val="0.40351572372897831"/>
          <c:h val="0.73371633837925765"/>
        </c:manualLayout>
      </c:layout>
      <c:pieChart>
        <c:varyColors val="1"/>
        <c:ser>
          <c:idx val="0"/>
          <c:order val="0"/>
          <c:dPt>
            <c:idx val="0"/>
            <c:bubble3D val="0"/>
            <c:spPr>
              <a:solidFill>
                <a:srgbClr val="00B0F0"/>
              </a:solidFill>
              <a:ln>
                <a:noFill/>
              </a:ln>
              <a:effectLst>
                <a:outerShdw blurRad="63500" sx="102000" sy="102000" algn="ctr" rotWithShape="0">
                  <a:prstClr val="black">
                    <a:alpha val="20000"/>
                  </a:prstClr>
                </a:outerShdw>
              </a:effectLst>
            </c:spPr>
          </c:dPt>
          <c:dPt>
            <c:idx val="1"/>
            <c:bubble3D val="0"/>
            <c:spPr>
              <a:solidFill>
                <a:srgbClr val="FFCC00"/>
              </a:solidFill>
              <a:ln>
                <a:noFill/>
              </a:ln>
              <a:effectLst>
                <a:outerShdw blurRad="63500" sx="102000" sy="102000" algn="ctr" rotWithShape="0">
                  <a:prstClr val="black">
                    <a:alpha val="20000"/>
                  </a:prstClr>
                </a:outerShdw>
              </a:effectLst>
            </c:spPr>
          </c:dPt>
          <c:dPt>
            <c:idx val="2"/>
            <c:bubble3D val="0"/>
            <c:spPr>
              <a:solidFill>
                <a:schemeClr val="accent5">
                  <a:lumMod val="90000"/>
                </a:schemeClr>
              </a:solidFill>
              <a:ln>
                <a:noFill/>
              </a:ln>
              <a:effectLst>
                <a:outerShdw blurRad="63500" sx="102000" sy="102000" algn="ctr" rotWithShape="0">
                  <a:prstClr val="black">
                    <a:alpha val="20000"/>
                  </a:prstClr>
                </a:outerShdw>
              </a:effectLst>
            </c:spPr>
          </c:dPt>
          <c:dPt>
            <c:idx val="3"/>
            <c:bubble3D val="0"/>
            <c:spPr>
              <a:solidFill>
                <a:srgbClr val="92D050"/>
              </a:solidFill>
              <a:ln>
                <a:noFill/>
              </a:ln>
              <a:effectLst>
                <a:outerShdw blurRad="63500" sx="102000" sy="102000" algn="ctr" rotWithShape="0">
                  <a:prstClr val="black">
                    <a:alpha val="20000"/>
                  </a:prstClr>
                </a:outerShdw>
              </a:effectLst>
            </c:spPr>
          </c:dPt>
          <c:dLbls>
            <c:dLbl>
              <c:idx val="0"/>
              <c:layout>
                <c:manualLayout>
                  <c:x val="-1.5432098765432212E-2"/>
                  <c:y val="3.0866359269839369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9.1049382716049385E-2"/>
                  <c:y val="-3.9284457252522935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dLbl>
            <c:dLbl>
              <c:idx val="3"/>
              <c:layout>
                <c:manualLayout>
                  <c:x val="1.5432098765432098E-3"/>
                  <c:y val="1.9642228626261415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一人親方等の死亡災害発生状況!$A$20:$A$23</c:f>
              <c:strCache>
                <c:ptCount val="4"/>
                <c:pt idx="0">
                  <c:v>土木工事</c:v>
                </c:pt>
                <c:pt idx="1">
                  <c:v>建築工事</c:v>
                </c:pt>
                <c:pt idx="2">
                  <c:v>その他の建設工事</c:v>
                </c:pt>
                <c:pt idx="3">
                  <c:v>分類不能</c:v>
                </c:pt>
              </c:strCache>
            </c:strRef>
          </c:cat>
          <c:val>
            <c:numRef>
              <c:f>一人親方等の死亡災害発生状況!$B$20:$B$23</c:f>
              <c:numCache>
                <c:formatCode>General</c:formatCode>
                <c:ptCount val="4"/>
                <c:pt idx="0">
                  <c:v>8</c:v>
                </c:pt>
                <c:pt idx="1">
                  <c:v>28</c:v>
                </c:pt>
                <c:pt idx="2">
                  <c:v>7</c:v>
                </c:pt>
                <c:pt idx="3">
                  <c:v>5</c:v>
                </c:pt>
              </c:numCache>
            </c:numRef>
          </c:val>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50" baseline="0">
                <a:solidFill>
                  <a:srgbClr val="0000FF"/>
                </a:solidFill>
                <a:latin typeface="+mn-lt"/>
                <a:ea typeface="+mn-ea"/>
                <a:cs typeface="+mn-cs"/>
              </a:defRPr>
            </a:pPr>
            <a:r>
              <a:rPr lang="ja-JP" altLang="en-US" sz="1600" dirty="0" smtClean="0">
                <a:solidFill>
                  <a:srgbClr val="0000FF"/>
                </a:solidFill>
              </a:rPr>
              <a:t>労災保険特別加入別</a:t>
            </a:r>
            <a:endParaRPr lang="ja-JP" altLang="en-US" sz="1600" dirty="0">
              <a:solidFill>
                <a:srgbClr val="0000FF"/>
              </a:solidFill>
            </a:endParaRPr>
          </a:p>
        </c:rich>
      </c:tx>
      <c:layout>
        <c:manualLayout>
          <c:xMode val="edge"/>
          <c:yMode val="edge"/>
          <c:x val="0.3834220375230874"/>
          <c:y val="0"/>
        </c:manualLayout>
      </c:layout>
      <c:overlay val="0"/>
      <c:spPr>
        <a:noFill/>
        <a:ln>
          <a:noFill/>
        </a:ln>
        <a:effectLst/>
      </c:spPr>
      <c:txPr>
        <a:bodyPr rot="0" spcFirstLastPara="1" vertOverflow="ellipsis" vert="horz" wrap="square" anchor="ctr" anchorCtr="1"/>
        <a:lstStyle/>
        <a:p>
          <a:pPr>
            <a:defRPr sz="1600" b="1" i="0" u="none" strike="noStrike" kern="1200" cap="all" spc="50" baseline="0">
              <a:solidFill>
                <a:srgbClr val="0000FF"/>
              </a:solidFill>
              <a:latin typeface="+mn-lt"/>
              <a:ea typeface="+mn-ea"/>
              <a:cs typeface="+mn-cs"/>
            </a:defRPr>
          </a:pPr>
          <a:endParaRPr lang="ja-JP"/>
        </a:p>
      </c:txPr>
    </c:title>
    <c:autoTitleDeleted val="0"/>
    <c:plotArea>
      <c:layout/>
      <c:pieChart>
        <c:varyColors val="1"/>
        <c:ser>
          <c:idx val="0"/>
          <c:order val="0"/>
          <c:dPt>
            <c:idx val="0"/>
            <c:bubble3D val="0"/>
            <c:spPr>
              <a:solidFill>
                <a:srgbClr val="92D05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FFCC00"/>
              </a:solidFill>
              <a:ln>
                <a:noFill/>
              </a:ln>
              <a:effectLst/>
              <a:scene3d>
                <a:camera prst="orthographicFront"/>
                <a:lightRig rig="brightRoom" dir="t"/>
              </a:scene3d>
              <a:sp3d prstMaterial="flat">
                <a:bevelT w="50800" h="101600" prst="angle"/>
                <a:contourClr>
                  <a:srgbClr val="000000"/>
                </a:contourClr>
              </a:sp3d>
            </c:spPr>
          </c:dPt>
          <c:dLbls>
            <c:dLbl>
              <c:idx val="0"/>
              <c:layout>
                <c:manualLayout>
                  <c:x val="-0.194015565762613"/>
                  <c:y val="-1.5936056039344556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rgbClr val="0000FF"/>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2630221661427377"/>
                      <c:h val="0.16878270164844439"/>
                    </c:manualLayout>
                  </c15:layout>
                </c:ext>
              </c:extLst>
            </c:dLbl>
            <c:dLbl>
              <c:idx val="1"/>
              <c:layout>
                <c:manualLayout>
                  <c:x val="0.20010350790408077"/>
                  <c:y val="3.3509059344533729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rgbClr val="0000FF"/>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7828852142296417"/>
                      <c:h val="0.19430103868338777"/>
                    </c:manualLayout>
                  </c15:layout>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ja-JP"/>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一人親方等の死亡災害発生状況!$A$34:$A$35</c:f>
              <c:strCache>
                <c:ptCount val="2"/>
                <c:pt idx="0">
                  <c:v>加入者</c:v>
                </c:pt>
                <c:pt idx="1">
                  <c:v>未加入者</c:v>
                </c:pt>
              </c:strCache>
            </c:strRef>
          </c:cat>
          <c:val>
            <c:numRef>
              <c:f>一人親方等の死亡災害発生状況!$B$34:$B$35</c:f>
              <c:numCache>
                <c:formatCode>General</c:formatCode>
                <c:ptCount val="2"/>
                <c:pt idx="0">
                  <c:v>25</c:v>
                </c:pt>
                <c:pt idx="1">
                  <c:v>23</c:v>
                </c:pt>
              </c:numCache>
            </c:numRef>
          </c:val>
        </c:ser>
        <c:dLbls>
          <c:dLblPos val="inEnd"/>
          <c:showLegendKey val="0"/>
          <c:showVal val="0"/>
          <c:showCatName val="1"/>
          <c:showSerName val="0"/>
          <c:showPercent val="0"/>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drawings/drawing1.xml><?xml version="1.0" encoding="utf-8"?>
<c:userShapes xmlns:c="http://schemas.openxmlformats.org/drawingml/2006/chart">
  <cdr:relSizeAnchor xmlns:cdr="http://schemas.openxmlformats.org/drawingml/2006/chartDrawing">
    <cdr:from>
      <cdr:x>0.12808</cdr:x>
      <cdr:y>0.1178</cdr:y>
    </cdr:from>
    <cdr:to>
      <cdr:x>0.25787</cdr:x>
      <cdr:y>0.20283</cdr:y>
    </cdr:to>
    <cdr:sp macro="" textlink="">
      <cdr:nvSpPr>
        <cdr:cNvPr id="2" name="正方形/長方形 1"/>
        <cdr:cNvSpPr/>
      </cdr:nvSpPr>
      <cdr:spPr>
        <a:xfrm xmlns:a="http://schemas.openxmlformats.org/drawingml/2006/main">
          <a:off x="1126043" y="635875"/>
          <a:ext cx="1141019" cy="458980"/>
        </a:xfrm>
        <a:prstGeom xmlns:a="http://schemas.openxmlformats.org/drawingml/2006/main" prst="rect">
          <a:avLst/>
        </a:prstGeom>
        <a:solidFill xmlns:a="http://schemas.openxmlformats.org/drawingml/2006/main">
          <a:srgbClr val="0070C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ja-JP" altLang="en-US" sz="2000" b="1" dirty="0"/>
            <a:t>全産業</a:t>
          </a:r>
          <a:endParaRPr lang="ja-JP" sz="2000" b="1" dirty="0"/>
        </a:p>
      </cdr:txBody>
    </cdr:sp>
  </cdr:relSizeAnchor>
  <cdr:relSizeAnchor xmlns:cdr="http://schemas.openxmlformats.org/drawingml/2006/chartDrawing">
    <cdr:from>
      <cdr:x>0.17693</cdr:x>
      <cdr:y>0.49703</cdr:y>
    </cdr:from>
    <cdr:to>
      <cdr:x>0.29699</cdr:x>
      <cdr:y>0.5738</cdr:y>
    </cdr:to>
    <cdr:sp macro="" textlink="">
      <cdr:nvSpPr>
        <cdr:cNvPr id="3" name="正方形/長方形 2"/>
        <cdr:cNvSpPr/>
      </cdr:nvSpPr>
      <cdr:spPr>
        <a:xfrm xmlns:a="http://schemas.openxmlformats.org/drawingml/2006/main">
          <a:off x="1555518" y="2682921"/>
          <a:ext cx="1055493" cy="414418"/>
        </a:xfrm>
        <a:prstGeom xmlns:a="http://schemas.openxmlformats.org/drawingml/2006/main" prst="rect">
          <a:avLst/>
        </a:prstGeom>
        <a:solidFill xmlns:a="http://schemas.openxmlformats.org/drawingml/2006/main">
          <a:srgbClr val="FF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ja-JP" altLang="en-US" sz="2000" b="1" dirty="0"/>
            <a:t>建設業</a:t>
          </a:r>
          <a:endParaRPr lang="ja-JP" sz="2000" b="1" dirty="0"/>
        </a:p>
      </cdr:txBody>
    </cdr:sp>
  </cdr:relSizeAnchor>
  <cdr:relSizeAnchor xmlns:cdr="http://schemas.openxmlformats.org/drawingml/2006/chartDrawing">
    <cdr:from>
      <cdr:x>0.09481</cdr:x>
      <cdr:y>0.18293</cdr:y>
    </cdr:from>
    <cdr:to>
      <cdr:x>0.12904</cdr:x>
      <cdr:y>0.21302</cdr:y>
    </cdr:to>
    <cdr:sp macro="" textlink="">
      <cdr:nvSpPr>
        <cdr:cNvPr id="5" name="直線コネクタ 4"/>
        <cdr:cNvSpPr/>
      </cdr:nvSpPr>
      <cdr:spPr>
        <a:xfrm xmlns:a="http://schemas.openxmlformats.org/drawingml/2006/main" flipV="1">
          <a:off x="833581" y="987457"/>
          <a:ext cx="300851" cy="162424"/>
        </a:xfrm>
        <a:prstGeom xmlns:a="http://schemas.openxmlformats.org/drawingml/2006/main" prst="line">
          <a:avLst/>
        </a:prstGeom>
        <a:ln xmlns:a="http://schemas.openxmlformats.org/drawingml/2006/main" w="28575">
          <a:solidFill>
            <a:srgbClr val="0000FF"/>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0.16244</cdr:x>
      <cdr:y>0.56201</cdr:y>
    </cdr:from>
    <cdr:to>
      <cdr:x>0.19916</cdr:x>
      <cdr:y>0.62631</cdr:y>
    </cdr:to>
    <cdr:sp macro="" textlink="">
      <cdr:nvSpPr>
        <cdr:cNvPr id="7" name="直線コネクタ 6"/>
        <cdr:cNvSpPr/>
      </cdr:nvSpPr>
      <cdr:spPr>
        <a:xfrm xmlns:a="http://schemas.openxmlformats.org/drawingml/2006/main" flipH="1">
          <a:off x="1318300" y="2800347"/>
          <a:ext cx="297997" cy="320388"/>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0.38533</cdr:x>
      <cdr:y>0.92688</cdr:y>
    </cdr:from>
    <cdr:to>
      <cdr:x>0.42434</cdr:x>
      <cdr:y>0.96217</cdr:y>
    </cdr:to>
    <cdr:sp macro="" textlink="">
      <cdr:nvSpPr>
        <cdr:cNvPr id="6" name="Rectangle 11"/>
        <cdr:cNvSpPr>
          <a:spLocks xmlns:a="http://schemas.openxmlformats.org/drawingml/2006/main" noChangeArrowheads="1"/>
        </cdr:cNvSpPr>
      </cdr:nvSpPr>
      <cdr:spPr bwMode="auto">
        <a:xfrm xmlns:a="http://schemas.openxmlformats.org/drawingml/2006/main">
          <a:off x="3387719" y="5003220"/>
          <a:ext cx="342900" cy="190500"/>
        </a:xfrm>
        <a:prstGeom xmlns:a="http://schemas.openxmlformats.org/drawingml/2006/main" prst="rect">
          <a:avLst/>
        </a:prstGeom>
        <a:noFill xmlns:a="http://schemas.openxmlformats.org/drawingml/2006/main"/>
        <a:ln xmlns:a="http://schemas.openxmlformats.org/drawingml/2006/main" w="25400">
          <a:noFill/>
          <a:miter lim="800000"/>
          <a:headEnd/>
          <a:tailEnd/>
        </a:ln>
      </cdr:spPr>
      <cdr:txBody>
        <a:bodyPr xmlns:a="http://schemas.openxmlformats.org/drawingml/2006/main" wrap="none" lIns="90000" tIns="46800" rIns="90000" bIns="46800" anchor="ctr"/>
        <a:lstStyle xmlns:a="http://schemas.openxmlformats.org/drawingml/2006/main">
          <a:defPPr>
            <a:defRPr lang="de-DE"/>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ja-JP" altLang="en-US" sz="900" dirty="0"/>
            <a:t>平成</a:t>
          </a:r>
        </a:p>
      </cdr:txBody>
    </cdr:sp>
  </cdr:relSizeAnchor>
</c:userShapes>
</file>

<file path=ppt/drawings/drawing2.xml><?xml version="1.0" encoding="utf-8"?>
<c:userShapes xmlns:c="http://schemas.openxmlformats.org/drawingml/2006/chart">
  <cdr:relSizeAnchor xmlns:cdr="http://schemas.openxmlformats.org/drawingml/2006/chartDrawing">
    <cdr:from>
      <cdr:x>0.77882</cdr:x>
      <cdr:y>0.0842</cdr:y>
    </cdr:from>
    <cdr:to>
      <cdr:x>0.97508</cdr:x>
      <cdr:y>0.28623</cdr:y>
    </cdr:to>
    <cdr:sp macro="" textlink="">
      <cdr:nvSpPr>
        <cdr:cNvPr id="2" name="正方形/長方形 1"/>
        <cdr:cNvSpPr/>
      </cdr:nvSpPr>
      <cdr:spPr bwMode="auto">
        <a:xfrm xmlns:a="http://schemas.openxmlformats.org/drawingml/2006/main">
          <a:off x="6409346" y="381067"/>
          <a:ext cx="1615155" cy="914400"/>
        </a:xfrm>
        <a:prstGeom xmlns:a="http://schemas.openxmlformats.org/drawingml/2006/main" prst="rect">
          <a:avLst/>
        </a:prstGeom>
        <a:noFill xmlns:a="http://schemas.openxmlformats.org/drawingml/2006/main"/>
        <a:ln xmlns:a="http://schemas.openxmlformats.org/drawingml/2006/main" w="25400"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rot="0" spcFirstLastPara="0" vert="horz" wrap="none" lIns="90000" tIns="46800" rIns="90000" bIns="46800" numCol="1" spcCol="0" rtlCol="0" fromWordArt="0" anchor="ctr" anchorCtr="0" forceAA="0" compatLnSpc="1">
          <a:prstTxWarp prst="textNoShape">
            <a:avLst/>
          </a:prstTxWarp>
          <a:noAutofit/>
        </a:bodyPr>
        <a:lstStyle xmlns:a="http://schemas.openxmlformats.org/drawingml/2006/main">
          <a:defPPr>
            <a:defRPr lang="de-DE"/>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死亡災害</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p xmlns:a="http://schemas.openxmlformats.org/drawingml/2006/main">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４８件</a:t>
          </a:r>
        </a:p>
      </cdr:txBody>
    </cdr:sp>
  </cdr:relSizeAnchor>
</c:userShapes>
</file>

<file path=ppt/drawings/drawing3.xml><?xml version="1.0" encoding="utf-8"?>
<c:userShapes xmlns:c="http://schemas.openxmlformats.org/drawingml/2006/chart">
  <cdr:relSizeAnchor xmlns:cdr="http://schemas.openxmlformats.org/drawingml/2006/chartDrawing">
    <cdr:from>
      <cdr:x>0.78499</cdr:x>
      <cdr:y>0.09542</cdr:y>
    </cdr:from>
    <cdr:to>
      <cdr:x>0.98125</cdr:x>
      <cdr:y>0.29745</cdr:y>
    </cdr:to>
    <cdr:sp macro="" textlink="">
      <cdr:nvSpPr>
        <cdr:cNvPr id="2" name="正方形/長方形 1"/>
        <cdr:cNvSpPr/>
      </cdr:nvSpPr>
      <cdr:spPr bwMode="auto">
        <a:xfrm xmlns:a="http://schemas.openxmlformats.org/drawingml/2006/main">
          <a:off x="6460146" y="431867"/>
          <a:ext cx="1615155" cy="914400"/>
        </a:xfrm>
        <a:prstGeom xmlns:a="http://schemas.openxmlformats.org/drawingml/2006/main" prst="rect">
          <a:avLst/>
        </a:prstGeom>
        <a:noFill xmlns:a="http://schemas.openxmlformats.org/drawingml/2006/main"/>
        <a:ln xmlns:a="http://schemas.openxmlformats.org/drawingml/2006/main" w="25400"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rot="0" spcFirstLastPara="0" vert="horz" wrap="none" lIns="90000" tIns="46800" rIns="90000" bIns="4680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死亡災害</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p xmlns:a="http://schemas.openxmlformats.org/drawingml/2006/main">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４８件</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pPr>
              <a:defRPr/>
            </a:pPr>
            <a:fld id="{FB433B6B-1B67-4F9C-9B7C-0FDBA66C3D88}" type="datetimeFigureOut">
              <a:rPr lang="ja-JP" altLang="en-US"/>
              <a:pPr>
                <a:defRPr/>
              </a:pPr>
              <a:t>2014/6/23</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pPr>
              <a:defRPr/>
            </a:pPr>
            <a:fld id="{FEDCB6DC-3D63-42A0-B85A-FE2A7FC257EE}" type="slidenum">
              <a:rPr lang="ja-JP" altLang="en-US"/>
              <a:pPr>
                <a:defRPr/>
              </a:pPr>
              <a:t>‹#›</a:t>
            </a:fld>
            <a:endParaRPr lang="ja-JP" altLang="en-US"/>
          </a:p>
        </p:txBody>
      </p:sp>
    </p:spTree>
    <p:extLst>
      <p:ext uri="{BB962C8B-B14F-4D97-AF65-F5344CB8AC3E}">
        <p14:creationId xmlns:p14="http://schemas.microsoft.com/office/powerpoint/2010/main" val="3634761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AB9DBF7-B0B2-41E3-9865-5F83D1659E97}" type="datetimeFigureOut">
              <a:rPr lang="ja-JP" altLang="en-US"/>
              <a:pPr>
                <a:defRPr/>
              </a:pPr>
              <a:t>2014/6/23</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9006E74-CF56-4ABC-9970-A51CAFC99A68}" type="slidenum">
              <a:rPr lang="ja-JP" altLang="en-US"/>
              <a:pPr>
                <a:defRPr/>
              </a:pPr>
              <a:t>‹#›</a:t>
            </a:fld>
            <a:endParaRPr lang="ja-JP" altLang="en-US"/>
          </a:p>
        </p:txBody>
      </p:sp>
    </p:spTree>
    <p:extLst>
      <p:ext uri="{BB962C8B-B14F-4D97-AF65-F5344CB8AC3E}">
        <p14:creationId xmlns:p14="http://schemas.microsoft.com/office/powerpoint/2010/main" val="1734801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C5647E5-73B2-4E99-8BBF-2E2B15680AAF}" type="slidenum">
              <a:rPr lang="en-GB" altLang="ja-JP" smtClean="0"/>
              <a:pPr/>
              <a:t>1</a:t>
            </a:fld>
            <a:endParaRPr lang="en-GB" altLang="ja-JP" smtClean="0"/>
          </a:p>
        </p:txBody>
      </p:sp>
      <p:sp>
        <p:nvSpPr>
          <p:cNvPr id="41987" name="Rectangle 1026"/>
          <p:cNvSpPr>
            <a:spLocks noGrp="1" noChangeArrowheads="1"/>
          </p:cNvSpPr>
          <p:nvPr>
            <p:ph type="body" idx="1"/>
          </p:nvPr>
        </p:nvSpPr>
        <p:spPr>
          <a:xfrm>
            <a:off x="247650" y="5308600"/>
            <a:ext cx="6381750" cy="4094163"/>
          </a:xfrm>
          <a:noFill/>
          <a:ln/>
        </p:spPr>
        <p:txBody>
          <a:bodyPr lIns="90514" tIns="45259" rIns="90514" bIns="45259"/>
          <a:lstStyle/>
          <a:p>
            <a:pPr eaLnBrk="1" hangingPunct="1"/>
            <a:endParaRPr lang="en-GB" altLang="ja-JP" smtClean="0"/>
          </a:p>
        </p:txBody>
      </p:sp>
      <p:sp>
        <p:nvSpPr>
          <p:cNvPr id="41988" name="Rectangle 1027"/>
          <p:cNvSpPr>
            <a:spLocks noGrp="1" noRot="1" noChangeAspect="1" noChangeArrowheads="1" noTextEdit="1"/>
          </p:cNvSpPr>
          <p:nvPr>
            <p:ph type="sldImg"/>
          </p:nvPr>
        </p:nvSpPr>
        <p:spPr>
          <a:xfrm>
            <a:off x="19050" y="0"/>
            <a:ext cx="6767513" cy="5075238"/>
          </a:xfrm>
          <a:ln/>
        </p:spPr>
      </p:sp>
    </p:spTree>
    <p:extLst>
      <p:ext uri="{BB962C8B-B14F-4D97-AF65-F5344CB8AC3E}">
        <p14:creationId xmlns:p14="http://schemas.microsoft.com/office/powerpoint/2010/main" val="3161724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96BAC571-E315-475D-8E8D-153FBFF86E3B}" type="slidenum">
              <a:rPr lang="ja-JP" altLang="en-US">
                <a:latin typeface="Calibri" panose="020F0502020204030204" pitchFamily="34" charset="0"/>
              </a:rPr>
              <a:pPr eaLnBrk="1" hangingPunct="1"/>
              <a:t>10</a:t>
            </a:fld>
            <a:endParaRPr lang="ja-JP" altLang="en-US">
              <a:latin typeface="Calibri" panose="020F0502020204030204" pitchFamily="34" charset="0"/>
            </a:endParaRPr>
          </a:p>
        </p:txBody>
      </p:sp>
    </p:spTree>
    <p:extLst>
      <p:ext uri="{BB962C8B-B14F-4D97-AF65-F5344CB8AC3E}">
        <p14:creationId xmlns:p14="http://schemas.microsoft.com/office/powerpoint/2010/main" val="2624857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D74808B0-A643-45D8-81B5-1B3F6D73337F}" type="slidenum">
              <a:rPr lang="ja-JP" altLang="en-US">
                <a:latin typeface="Calibri" panose="020F0502020204030204" pitchFamily="34" charset="0"/>
              </a:rPr>
              <a:pPr eaLnBrk="1" hangingPunct="1"/>
              <a:t>11</a:t>
            </a:fld>
            <a:endParaRPr lang="ja-JP" altLang="en-US">
              <a:latin typeface="Calibri" panose="020F0502020204030204" pitchFamily="34" charset="0"/>
            </a:endParaRPr>
          </a:p>
        </p:txBody>
      </p:sp>
    </p:spTree>
    <p:extLst>
      <p:ext uri="{BB962C8B-B14F-4D97-AF65-F5344CB8AC3E}">
        <p14:creationId xmlns:p14="http://schemas.microsoft.com/office/powerpoint/2010/main" val="358231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07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43CAE781-6BA1-4B86-A0DB-991AE1DDA04E}" type="slidenum">
              <a:rPr lang="ja-JP" altLang="en-US" smtClean="0"/>
              <a:pPr>
                <a:defRPr/>
              </a:pPr>
              <a:t>12</a:t>
            </a:fld>
            <a:endParaRPr lang="ja-JP" altLang="en-US"/>
          </a:p>
        </p:txBody>
      </p:sp>
    </p:spTree>
    <p:extLst>
      <p:ext uri="{BB962C8B-B14F-4D97-AF65-F5344CB8AC3E}">
        <p14:creationId xmlns:p14="http://schemas.microsoft.com/office/powerpoint/2010/main" val="1391537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5B8AE44C-ACCA-4787-B6C6-1364222CA806}" type="slidenum">
              <a:rPr lang="ja-JP" altLang="en-US">
                <a:latin typeface="Calibri" panose="020F0502020204030204" pitchFamily="34" charset="0"/>
              </a:rPr>
              <a:pPr eaLnBrk="1" hangingPunct="1"/>
              <a:t>13</a:t>
            </a:fld>
            <a:endParaRPr lang="ja-JP" altLang="en-US">
              <a:latin typeface="Calibri" panose="020F0502020204030204" pitchFamily="34" charset="0"/>
            </a:endParaRPr>
          </a:p>
        </p:txBody>
      </p:sp>
    </p:spTree>
    <p:extLst>
      <p:ext uri="{BB962C8B-B14F-4D97-AF65-F5344CB8AC3E}">
        <p14:creationId xmlns:p14="http://schemas.microsoft.com/office/powerpoint/2010/main" val="200218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9DB53F9-4309-42E1-A654-8F1ACDFC0432}" type="slidenum">
              <a:rPr lang="en-GB" altLang="ja-JP" smtClean="0"/>
              <a:pPr/>
              <a:t>15</a:t>
            </a:fld>
            <a:endParaRPr lang="en-GB" altLang="ja-JP" smtClean="0"/>
          </a:p>
        </p:txBody>
      </p:sp>
      <p:sp>
        <p:nvSpPr>
          <p:cNvPr id="35843" name="Rectangle 2"/>
          <p:cNvSpPr>
            <a:spLocks noGrp="1" noRot="1" noChangeAspect="1" noChangeArrowheads="1" noTextEdit="1"/>
          </p:cNvSpPr>
          <p:nvPr>
            <p:ph type="sldImg"/>
          </p:nvPr>
        </p:nvSpPr>
        <p:spPr>
          <a:xfrm>
            <a:off x="-1066800" y="1082675"/>
            <a:ext cx="7199313" cy="5399088"/>
          </a:xfrm>
          <a:ln/>
        </p:spPr>
      </p:sp>
      <p:sp>
        <p:nvSpPr>
          <p:cNvPr id="35844" name="Rectangle 3"/>
          <p:cNvSpPr>
            <a:spLocks noGrp="1" noChangeArrowheads="1"/>
          </p:cNvSpPr>
          <p:nvPr>
            <p:ph type="body" idx="1"/>
          </p:nvPr>
        </p:nvSpPr>
        <p:spPr>
          <a:xfrm>
            <a:off x="506878" y="6842499"/>
            <a:ext cx="4051466" cy="6481278"/>
          </a:xfrm>
          <a:noFill/>
          <a:ln/>
        </p:spPr>
        <p:txBody>
          <a:bodyPr/>
          <a:lstStyle/>
          <a:p>
            <a:pPr eaLnBrk="1" hangingPunct="1"/>
            <a:r>
              <a:rPr lang="en-US" altLang="ja-JP" sz="1400" smtClean="0">
                <a:ea typeface="ＭＳ ゴシック" pitchFamily="49" charset="-128"/>
              </a:rPr>
              <a:t>※</a:t>
            </a:r>
            <a:r>
              <a:rPr lang="ja-JP" altLang="en-US" sz="1400" smtClean="0">
                <a:ea typeface="ＭＳ ゴシック" pitchFamily="49" charset="-128"/>
              </a:rPr>
              <a:t>次に、「災害はどのようにして発生するのか」についてお話します。</a:t>
            </a:r>
          </a:p>
          <a:p>
            <a:pPr eaLnBrk="1" hangingPunct="1"/>
            <a:r>
              <a:rPr lang="ja-JP" altLang="en-US" sz="1400" smtClean="0">
                <a:ea typeface="ＭＳ ゴシック" pitchFamily="49" charset="-128"/>
              </a:rPr>
              <a:t>災害は、人と物との接触により発生します。それは、「物の不安全な状態」と「人の不安全な行動」によって引き起こされます。</a:t>
            </a:r>
          </a:p>
        </p:txBody>
      </p:sp>
    </p:spTree>
    <p:extLst>
      <p:ext uri="{BB962C8B-B14F-4D97-AF65-F5344CB8AC3E}">
        <p14:creationId xmlns:p14="http://schemas.microsoft.com/office/powerpoint/2010/main" val="2978019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B5556FF-1095-4374-B3AA-D6D86250CB01}" type="slidenum">
              <a:rPr lang="en-GB" altLang="ja-JP" smtClean="0"/>
              <a:pPr/>
              <a:t>17</a:t>
            </a:fld>
            <a:endParaRPr lang="en-GB" altLang="ja-JP" smtClean="0"/>
          </a:p>
        </p:txBody>
      </p:sp>
      <p:sp>
        <p:nvSpPr>
          <p:cNvPr id="36867" name="Rectangle 2"/>
          <p:cNvSpPr>
            <a:spLocks noGrp="1" noRot="1" noChangeAspect="1" noChangeArrowheads="1" noTextEdit="1"/>
          </p:cNvSpPr>
          <p:nvPr>
            <p:ph type="sldImg"/>
          </p:nvPr>
        </p:nvSpPr>
        <p:spPr>
          <a:xfrm>
            <a:off x="920750" y="746125"/>
            <a:ext cx="4965700" cy="3725863"/>
          </a:xfrm>
          <a:ln/>
        </p:spPr>
      </p:sp>
      <p:sp>
        <p:nvSpPr>
          <p:cNvPr id="36868" name="Rectangle 3"/>
          <p:cNvSpPr>
            <a:spLocks noGrp="1" noChangeArrowheads="1"/>
          </p:cNvSpPr>
          <p:nvPr>
            <p:ph type="body" idx="1"/>
          </p:nvPr>
        </p:nvSpPr>
        <p:spPr>
          <a:xfrm>
            <a:off x="681038" y="4721225"/>
            <a:ext cx="5443537" cy="4471988"/>
          </a:xfrm>
          <a:noFill/>
          <a:ln/>
        </p:spPr>
        <p:txBody>
          <a:bodyPr/>
          <a:lstStyle/>
          <a:p>
            <a:pPr eaLnBrk="1" hangingPunct="1">
              <a:lnSpc>
                <a:spcPct val="90000"/>
              </a:lnSpc>
            </a:pPr>
            <a:r>
              <a:rPr lang="en-US" altLang="ja-JP" sz="1400" smtClean="0">
                <a:ea typeface="ＭＳ ゴシック" pitchFamily="49" charset="-128"/>
              </a:rPr>
              <a:t>※</a:t>
            </a:r>
            <a:r>
              <a:rPr lang="ja-JP" altLang="en-US" sz="1400" smtClean="0">
                <a:ea typeface="ＭＳ ゴシック" pitchFamily="49" charset="-128"/>
              </a:rPr>
              <a:t>人的要因は、結果的には不安全行動ということになりここで、「不安全行動とヒューマンエラー」についてお話します。</a:t>
            </a:r>
          </a:p>
          <a:p>
            <a:pPr eaLnBrk="1" hangingPunct="1">
              <a:lnSpc>
                <a:spcPct val="90000"/>
              </a:lnSpc>
            </a:pPr>
            <a:r>
              <a:rPr lang="ja-JP" altLang="en-US" sz="1400" smtClean="0">
                <a:ea typeface="ＭＳ ゴシック" pitchFamily="49" charset="-128"/>
              </a:rPr>
              <a:t>「不安全行動」と「ヒューマンエラー」は分けて考える必要があると思います。「不安全行動」は故意の行動です。一方、「ヒューマンエラー」は人間である以上、起こしがちなミスです。（図参照）このミスが事故や災害につながった時に「ヒューマンエラー」として災害発生要因となります。「人間はエラーをする動物」と云われる通り、ミスは避けて通れません。ということは、注意力だけでは事故災害を防ぐことはできません。“注意力だけにたよる安全管理には限界があり、フェイルセーフ、フールプルーフといった「本質安全化」を図らなければなりません。</a:t>
            </a:r>
          </a:p>
          <a:p>
            <a:pPr eaLnBrk="1" hangingPunct="1">
              <a:lnSpc>
                <a:spcPct val="90000"/>
              </a:lnSpc>
            </a:pPr>
            <a:r>
              <a:rPr lang="ja-JP" altLang="en-US" sz="1400" smtClean="0">
                <a:ea typeface="ＭＳ ゴシック" pitchFamily="49" charset="-128"/>
              </a:rPr>
              <a:t>事例：１年半ほど前になにますか、東京の遊園地で男性がジェットコースター（スピニングコースターというものだそうですが、）から振り落とされて死亡するという災害がありました。男性は肥満体で安全バーがきちんと掛っておらず、それを係員が確認していなかったことが原因とされました。この件で、新聞の投書欄に労働安全コンサルタントの方からの投書が載っていました。その内容は、「こういう事故が起きるたびに、“係員が、担当者が見落としていた”が繰り返されている。人の不注意を原因とするかぎり、こういう事故は繰り返される。バーが掛り安全が確認されないと動かない安全設計＝本質安全が必要である。」というものです。まさにその通りだと思います。</a:t>
            </a:r>
          </a:p>
        </p:txBody>
      </p:sp>
    </p:spTree>
    <p:extLst>
      <p:ext uri="{BB962C8B-B14F-4D97-AF65-F5344CB8AC3E}">
        <p14:creationId xmlns:p14="http://schemas.microsoft.com/office/powerpoint/2010/main" val="2590829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17DAED9-EA58-4B25-9D49-D7549DDFF3CD}" type="slidenum">
              <a:rPr lang="en-GB" altLang="ja-JP" smtClean="0"/>
              <a:pPr/>
              <a:t>18</a:t>
            </a:fld>
            <a:endParaRPr lang="en-GB" altLang="ja-JP" smtClean="0"/>
          </a:p>
        </p:txBody>
      </p:sp>
      <p:sp>
        <p:nvSpPr>
          <p:cNvPr id="37891" name="Rectangle 2"/>
          <p:cNvSpPr>
            <a:spLocks noGrp="1" noRot="1" noChangeAspect="1" noChangeArrowheads="1" noTextEdit="1"/>
          </p:cNvSpPr>
          <p:nvPr>
            <p:ph type="sldImg"/>
          </p:nvPr>
        </p:nvSpPr>
        <p:spPr>
          <a:xfrm>
            <a:off x="920750" y="746125"/>
            <a:ext cx="4965700" cy="3725863"/>
          </a:xfrm>
          <a:ln/>
        </p:spPr>
      </p:sp>
      <p:sp>
        <p:nvSpPr>
          <p:cNvPr id="37892" name="Rectangle 3"/>
          <p:cNvSpPr>
            <a:spLocks noGrp="1" noChangeArrowheads="1"/>
          </p:cNvSpPr>
          <p:nvPr>
            <p:ph type="body" idx="1"/>
          </p:nvPr>
        </p:nvSpPr>
        <p:spPr>
          <a:xfrm>
            <a:off x="681038" y="4721225"/>
            <a:ext cx="5443537" cy="4471988"/>
          </a:xfrm>
          <a:noFill/>
          <a:ln/>
        </p:spPr>
        <p:txBody>
          <a:bodyPr/>
          <a:lstStyle/>
          <a:p>
            <a:pPr eaLnBrk="1" hangingPunct="1"/>
            <a:r>
              <a:rPr lang="en-US" altLang="ja-JP" sz="1400" smtClean="0">
                <a:ea typeface="ＭＳ ゴシック" pitchFamily="49" charset="-128"/>
              </a:rPr>
              <a:t>※</a:t>
            </a:r>
            <a:r>
              <a:rPr lang="ja-JP" altLang="en-US" sz="1400" smtClean="0">
                <a:ea typeface="ＭＳ ゴシック" pitchFamily="49" charset="-128"/>
              </a:rPr>
              <a:t>また、「不安全行動」はその背景を掴まなければ、真の防止対策は打てません。</a:t>
            </a:r>
          </a:p>
          <a:p>
            <a:pPr eaLnBrk="1" hangingPunct="1"/>
            <a:r>
              <a:rPr lang="ja-JP" altLang="en-US" sz="1400" smtClean="0">
                <a:ea typeface="ＭＳ ゴシック" pitchFamily="49" charset="-128"/>
              </a:rPr>
              <a:t>しらない、できない、やらない・・・・</a:t>
            </a:r>
          </a:p>
          <a:p>
            <a:pPr eaLnBrk="1" hangingPunct="1"/>
            <a:endParaRPr lang="ja-JP" altLang="en-US" sz="1400" smtClean="0">
              <a:ea typeface="ＭＳ ゴシック" pitchFamily="49" charset="-128"/>
            </a:endParaRPr>
          </a:p>
          <a:p>
            <a:pPr eaLnBrk="1" hangingPunct="1"/>
            <a:r>
              <a:rPr lang="ja-JP" altLang="en-US" sz="1400" smtClean="0">
                <a:ea typeface="ＭＳ ゴシック" pitchFamily="49" charset="-128"/>
              </a:rPr>
              <a:t>プロ野球の元監督、野村さんの有名な言葉があります。「勝ちに不思議の勝ちあり、負けに不思議の負けなし」何故か知らないが、終わってみたら勝っていた試合というのがあるが、負けた試合には必ず原因があるというものです。</a:t>
            </a:r>
          </a:p>
          <a:p>
            <a:pPr eaLnBrk="1" hangingPunct="1"/>
            <a:r>
              <a:rPr lang="ja-JP" altLang="en-US" sz="1400" smtClean="0">
                <a:ea typeface="ＭＳ ゴシック" pitchFamily="49" charset="-128"/>
              </a:rPr>
              <a:t>終わってみたら“災害０”だったという現場もありますが、“結果オーライ”ではなくなく、「こういう取り組みの結果“災害０”を達成できた」というように、「結果管理の“災害０”ではなく、プロセス管理の“災害０”」つまり、「</a:t>
            </a:r>
            <a:r>
              <a:rPr lang="en-US" altLang="ja-JP" sz="1400" smtClean="0">
                <a:ea typeface="ＭＳ ゴシック" pitchFamily="49" charset="-128"/>
              </a:rPr>
              <a:t>〈</a:t>
            </a:r>
            <a:r>
              <a:rPr lang="ja-JP" altLang="en-US" sz="1400" smtClean="0">
                <a:ea typeface="ＭＳ ゴシック" pitchFamily="49" charset="-128"/>
              </a:rPr>
              <a:t>偶然の安全</a:t>
            </a:r>
            <a:r>
              <a:rPr lang="en-US" altLang="ja-JP" sz="1400" smtClean="0">
                <a:ea typeface="ＭＳ ゴシック" pitchFamily="49" charset="-128"/>
              </a:rPr>
              <a:t>〉</a:t>
            </a:r>
            <a:r>
              <a:rPr lang="ja-JP" altLang="en-US" sz="1400" smtClean="0">
                <a:ea typeface="ＭＳ ゴシック" pitchFamily="49" charset="-128"/>
              </a:rPr>
              <a:t>から</a:t>
            </a:r>
            <a:r>
              <a:rPr lang="en-US" altLang="ja-JP" sz="1400" smtClean="0">
                <a:ea typeface="ＭＳ ゴシック" pitchFamily="49" charset="-128"/>
              </a:rPr>
              <a:t>〈</a:t>
            </a:r>
            <a:r>
              <a:rPr lang="ja-JP" altLang="en-US" sz="1400" smtClean="0">
                <a:ea typeface="ＭＳ ゴシック" pitchFamily="49" charset="-128"/>
              </a:rPr>
              <a:t>必然の安全</a:t>
            </a:r>
            <a:r>
              <a:rPr lang="en-US" altLang="ja-JP" sz="1400" smtClean="0">
                <a:ea typeface="ＭＳ ゴシック" pitchFamily="49" charset="-128"/>
              </a:rPr>
              <a:t>〉</a:t>
            </a:r>
            <a:r>
              <a:rPr lang="ja-JP" altLang="en-US" sz="1400" smtClean="0">
                <a:ea typeface="ＭＳ ゴシック" pitchFamily="49" charset="-128"/>
              </a:rPr>
              <a:t>」を目指して下さい。そのことが、スパイラルアップ</a:t>
            </a:r>
            <a:r>
              <a:rPr lang="en-US" altLang="ja-JP" sz="1400" smtClean="0">
                <a:ea typeface="ＭＳ ゴシック" pitchFamily="49" charset="-128"/>
              </a:rPr>
              <a:t>〈</a:t>
            </a:r>
            <a:r>
              <a:rPr lang="ja-JP" altLang="en-US" sz="1400" smtClean="0">
                <a:ea typeface="ＭＳ ゴシック" pitchFamily="49" charset="-128"/>
              </a:rPr>
              <a:t>安全衛生水準の向上</a:t>
            </a:r>
            <a:r>
              <a:rPr lang="en-US" altLang="ja-JP" sz="1400" smtClean="0">
                <a:ea typeface="ＭＳ ゴシック" pitchFamily="49" charset="-128"/>
              </a:rPr>
              <a:t>〉</a:t>
            </a:r>
            <a:r>
              <a:rPr lang="ja-JP" altLang="en-US" sz="1400" smtClean="0">
                <a:ea typeface="ＭＳ ゴシック" pitchFamily="49" charset="-128"/>
              </a:rPr>
              <a:t>につながります。</a:t>
            </a:r>
          </a:p>
        </p:txBody>
      </p:sp>
    </p:spTree>
    <p:extLst>
      <p:ext uri="{BB962C8B-B14F-4D97-AF65-F5344CB8AC3E}">
        <p14:creationId xmlns:p14="http://schemas.microsoft.com/office/powerpoint/2010/main" val="2703834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7A4ED12-3B43-44CB-89AB-B84D1F3E530D}" type="slidenum">
              <a:rPr lang="en-GB" smtClean="0"/>
              <a:pPr>
                <a:defRPr/>
              </a:pPr>
              <a:t>21</a:t>
            </a:fld>
            <a:endParaRPr lang="en-GB"/>
          </a:p>
        </p:txBody>
      </p:sp>
    </p:spTree>
    <p:extLst>
      <p:ext uri="{BB962C8B-B14F-4D97-AF65-F5344CB8AC3E}">
        <p14:creationId xmlns:p14="http://schemas.microsoft.com/office/powerpoint/2010/main" val="2876815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7A4ED12-3B43-44CB-89AB-B84D1F3E530D}" type="slidenum">
              <a:rPr lang="en-GB" smtClean="0"/>
              <a:pPr>
                <a:defRPr/>
              </a:pPr>
              <a:t>23</a:t>
            </a:fld>
            <a:endParaRPr lang="en-GB"/>
          </a:p>
        </p:txBody>
      </p:sp>
    </p:spTree>
    <p:extLst>
      <p:ext uri="{BB962C8B-B14F-4D97-AF65-F5344CB8AC3E}">
        <p14:creationId xmlns:p14="http://schemas.microsoft.com/office/powerpoint/2010/main" val="3382631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9006E74-CF56-4ABC-9970-A51CAFC99A68}" type="slidenum">
              <a:rPr lang="ja-JP" altLang="en-US" smtClean="0"/>
              <a:pPr>
                <a:defRPr/>
              </a:pPr>
              <a:t>29</a:t>
            </a:fld>
            <a:endParaRPr lang="ja-JP" altLang="en-US"/>
          </a:p>
        </p:txBody>
      </p:sp>
    </p:spTree>
    <p:extLst>
      <p:ext uri="{BB962C8B-B14F-4D97-AF65-F5344CB8AC3E}">
        <p14:creationId xmlns:p14="http://schemas.microsoft.com/office/powerpoint/2010/main" val="1244351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876391E-DB95-4931-999E-90FBBB45C669}" type="slidenum">
              <a:rPr kumimoji="1" lang="ja-JP" altLang="en-US" smtClean="0"/>
              <a:pPr/>
              <a:t>2</a:t>
            </a:fld>
            <a:endParaRPr kumimoji="1" lang="ja-JP" altLang="en-US"/>
          </a:p>
        </p:txBody>
      </p:sp>
    </p:spTree>
    <p:extLst>
      <p:ext uri="{BB962C8B-B14F-4D97-AF65-F5344CB8AC3E}">
        <p14:creationId xmlns:p14="http://schemas.microsoft.com/office/powerpoint/2010/main" val="976117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DA83E93-CFE3-450D-B71B-21037AA46407}" type="slidenum">
              <a:rPr lang="en-GB" altLang="ja-JP" smtClean="0"/>
              <a:pPr/>
              <a:t>50</a:t>
            </a:fld>
            <a:endParaRPr lang="en-GB" altLang="ja-JP" smtClean="0"/>
          </a:p>
        </p:txBody>
      </p:sp>
      <p:sp>
        <p:nvSpPr>
          <p:cNvPr id="38915" name="Rectangle 2"/>
          <p:cNvSpPr>
            <a:spLocks noGrp="1" noChangeArrowheads="1"/>
          </p:cNvSpPr>
          <p:nvPr>
            <p:ph type="body" idx="1"/>
          </p:nvPr>
        </p:nvSpPr>
        <p:spPr>
          <a:xfrm>
            <a:off x="247650" y="5308600"/>
            <a:ext cx="6381750" cy="4094163"/>
          </a:xfrm>
          <a:noFill/>
          <a:ln/>
        </p:spPr>
        <p:txBody>
          <a:bodyPr lIns="90514" tIns="45259" rIns="90514" bIns="45259"/>
          <a:lstStyle/>
          <a:p>
            <a:pPr eaLnBrk="1" hangingPunct="1"/>
            <a:endParaRPr lang="en-GB" altLang="ja-JP" smtClean="0"/>
          </a:p>
        </p:txBody>
      </p:sp>
      <p:sp>
        <p:nvSpPr>
          <p:cNvPr id="38916" name="Rectangle 3"/>
          <p:cNvSpPr>
            <a:spLocks noGrp="1" noRot="1" noChangeAspect="1" noChangeArrowheads="1" noTextEdit="1"/>
          </p:cNvSpPr>
          <p:nvPr>
            <p:ph type="sldImg"/>
          </p:nvPr>
        </p:nvSpPr>
        <p:spPr>
          <a:xfrm>
            <a:off x="19050" y="0"/>
            <a:ext cx="6767513" cy="5075238"/>
          </a:xfrm>
          <a:ln/>
        </p:spPr>
      </p:sp>
    </p:spTree>
    <p:extLst>
      <p:ext uri="{BB962C8B-B14F-4D97-AF65-F5344CB8AC3E}">
        <p14:creationId xmlns:p14="http://schemas.microsoft.com/office/powerpoint/2010/main" val="3862154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B908E2A6-8D6E-40B2-9310-9E121A7D9FE1}" type="slidenum">
              <a:rPr lang="ja-JP" altLang="en-US">
                <a:latin typeface="Calibri" panose="020F0502020204030204" pitchFamily="34" charset="0"/>
              </a:rPr>
              <a:pPr eaLnBrk="1" hangingPunct="1"/>
              <a:t>3</a:t>
            </a:fld>
            <a:endParaRPr lang="ja-JP" altLang="en-US">
              <a:latin typeface="Calibri" panose="020F0502020204030204" pitchFamily="34" charset="0"/>
            </a:endParaRPr>
          </a:p>
        </p:txBody>
      </p:sp>
    </p:spTree>
    <p:extLst>
      <p:ext uri="{BB962C8B-B14F-4D97-AF65-F5344CB8AC3E}">
        <p14:creationId xmlns:p14="http://schemas.microsoft.com/office/powerpoint/2010/main" val="166453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5EB57C19-10BD-446F-9A5D-CE57E0848513}" type="slidenum">
              <a:rPr lang="ja-JP" altLang="en-US">
                <a:latin typeface="Calibri" panose="020F0502020204030204" pitchFamily="34" charset="0"/>
              </a:rPr>
              <a:pPr eaLnBrk="1" hangingPunct="1"/>
              <a:t>4</a:t>
            </a:fld>
            <a:endParaRPr lang="ja-JP" altLang="en-US">
              <a:latin typeface="Calibri" panose="020F0502020204030204" pitchFamily="34" charset="0"/>
            </a:endParaRPr>
          </a:p>
        </p:txBody>
      </p:sp>
    </p:spTree>
    <p:extLst>
      <p:ext uri="{BB962C8B-B14F-4D97-AF65-F5344CB8AC3E}">
        <p14:creationId xmlns:p14="http://schemas.microsoft.com/office/powerpoint/2010/main" val="2575167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27157E87-7C3F-419E-B8C7-6EC50F5B8EF8}" type="slidenum">
              <a:rPr lang="ja-JP" altLang="en-US">
                <a:latin typeface="Calibri" panose="020F0502020204030204" pitchFamily="34" charset="0"/>
              </a:rPr>
              <a:pPr eaLnBrk="1" hangingPunct="1"/>
              <a:t>5</a:t>
            </a:fld>
            <a:endParaRPr lang="ja-JP" altLang="en-US">
              <a:latin typeface="Calibri" panose="020F0502020204030204" pitchFamily="34" charset="0"/>
            </a:endParaRPr>
          </a:p>
        </p:txBody>
      </p:sp>
    </p:spTree>
    <p:extLst>
      <p:ext uri="{BB962C8B-B14F-4D97-AF65-F5344CB8AC3E}">
        <p14:creationId xmlns:p14="http://schemas.microsoft.com/office/powerpoint/2010/main" val="158584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B120C5DE-6A1D-4356-AE97-EB5000575BA2}" type="slidenum">
              <a:rPr lang="ja-JP" altLang="en-US">
                <a:latin typeface="Calibri" panose="020F0502020204030204" pitchFamily="34" charset="0"/>
              </a:rPr>
              <a:pPr eaLnBrk="1" hangingPunct="1"/>
              <a:t>6</a:t>
            </a:fld>
            <a:endParaRPr lang="ja-JP" altLang="en-US">
              <a:latin typeface="Calibri" panose="020F0502020204030204" pitchFamily="34" charset="0"/>
            </a:endParaRPr>
          </a:p>
        </p:txBody>
      </p:sp>
    </p:spTree>
    <p:extLst>
      <p:ext uri="{BB962C8B-B14F-4D97-AF65-F5344CB8AC3E}">
        <p14:creationId xmlns:p14="http://schemas.microsoft.com/office/powerpoint/2010/main" val="1941250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41A77E4C-88C8-4DAB-ACF1-3BB276E9C9EC}" type="slidenum">
              <a:rPr lang="ja-JP" altLang="en-US">
                <a:latin typeface="Calibri" panose="020F0502020204030204" pitchFamily="34" charset="0"/>
              </a:rPr>
              <a:pPr eaLnBrk="1" hangingPunct="1"/>
              <a:t>7</a:t>
            </a:fld>
            <a:endParaRPr lang="ja-JP" altLang="en-US">
              <a:latin typeface="Calibri" panose="020F0502020204030204" pitchFamily="34" charset="0"/>
            </a:endParaRPr>
          </a:p>
        </p:txBody>
      </p:sp>
    </p:spTree>
    <p:extLst>
      <p:ext uri="{BB962C8B-B14F-4D97-AF65-F5344CB8AC3E}">
        <p14:creationId xmlns:p14="http://schemas.microsoft.com/office/powerpoint/2010/main" val="4063178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8DDB0F65-6739-4454-A776-7105CB8854AC}" type="slidenum">
              <a:rPr lang="ja-JP" altLang="en-US">
                <a:latin typeface="Calibri" panose="020F0502020204030204" pitchFamily="34" charset="0"/>
              </a:rPr>
              <a:pPr eaLnBrk="1" hangingPunct="1"/>
              <a:t>8</a:t>
            </a:fld>
            <a:endParaRPr lang="ja-JP" altLang="en-US">
              <a:latin typeface="Calibri" panose="020F0502020204030204" pitchFamily="34" charset="0"/>
            </a:endParaRPr>
          </a:p>
        </p:txBody>
      </p:sp>
    </p:spTree>
    <p:extLst>
      <p:ext uri="{BB962C8B-B14F-4D97-AF65-F5344CB8AC3E}">
        <p14:creationId xmlns:p14="http://schemas.microsoft.com/office/powerpoint/2010/main" val="1723004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 3"/>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17448CED-F02F-4A42-AD03-27A48011E6D1}" type="slidenum">
              <a:rPr lang="ja-JP" altLang="en-US">
                <a:latin typeface="Calibri" panose="020F0502020204030204" pitchFamily="34" charset="0"/>
              </a:rPr>
              <a:pPr eaLnBrk="1" hangingPunct="1"/>
              <a:t>9</a:t>
            </a:fld>
            <a:endParaRPr lang="ja-JP" altLang="en-US">
              <a:latin typeface="Calibri" panose="020F0502020204030204" pitchFamily="34" charset="0"/>
            </a:endParaRPr>
          </a:p>
        </p:txBody>
      </p:sp>
    </p:spTree>
    <p:extLst>
      <p:ext uri="{BB962C8B-B14F-4D97-AF65-F5344CB8AC3E}">
        <p14:creationId xmlns:p14="http://schemas.microsoft.com/office/powerpoint/2010/main" val="3469448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5DD07429-943D-4275-BF0B-B77AF6D5AC64}" type="datetime1">
              <a:rPr lang="ja-JP" altLang="en-US" smtClean="0"/>
              <a:t>2014/6/23</a:t>
            </a:fld>
            <a:endParaRPr lang="ja-JP" altLang="en-US"/>
          </a:p>
        </p:txBody>
      </p:sp>
      <p:sp>
        <p:nvSpPr>
          <p:cNvPr id="5" name="フッター プレースホルダー 4"/>
          <p:cNvSpPr>
            <a:spLocks noGrp="1"/>
          </p:cNvSpPr>
          <p:nvPr>
            <p:ph type="ftr" sz="quarter" idx="11"/>
          </p:nvPr>
        </p:nvSpPr>
        <p:spPr/>
        <p:txBody>
          <a:body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12"/>
          </p:nvPr>
        </p:nvSpPr>
        <p:spPr/>
        <p:txBody>
          <a:bodyPr/>
          <a:lstStyle/>
          <a:p>
            <a:pPr>
              <a:defRPr/>
            </a:pPr>
            <a:fld id="{401A5E42-5419-4DEB-ACA4-4082DF8E61DA}" type="slidenum">
              <a:rPr lang="ja-JP" altLang="en-US" smtClean="0"/>
              <a:pPr>
                <a:defRPr/>
              </a:pPr>
              <a:t>‹#›</a:t>
            </a:fld>
            <a:endParaRPr lang="ja-JP" altLang="en-US"/>
          </a:p>
        </p:txBody>
      </p:sp>
    </p:spTree>
    <p:extLst>
      <p:ext uri="{BB962C8B-B14F-4D97-AF65-F5344CB8AC3E}">
        <p14:creationId xmlns:p14="http://schemas.microsoft.com/office/powerpoint/2010/main" val="120097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A4CA3A2C-3958-4874-9012-1692712DC846}" type="datetime1">
              <a:rPr lang="ja-JP" altLang="en-US" smtClean="0"/>
              <a:t>2014/6/23</a:t>
            </a:fld>
            <a:endParaRPr lang="ja-JP" altLang="en-US"/>
          </a:p>
        </p:txBody>
      </p:sp>
      <p:sp>
        <p:nvSpPr>
          <p:cNvPr id="5" name="フッター プレースホルダー 4"/>
          <p:cNvSpPr>
            <a:spLocks noGrp="1"/>
          </p:cNvSpPr>
          <p:nvPr>
            <p:ph type="ftr" sz="quarter" idx="11"/>
          </p:nvPr>
        </p:nvSpPr>
        <p:spPr/>
        <p:txBody>
          <a:body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12"/>
          </p:nvPr>
        </p:nvSpPr>
        <p:spPr/>
        <p:txBody>
          <a:bodyPr/>
          <a:lstStyle/>
          <a:p>
            <a:pPr>
              <a:defRPr/>
            </a:pPr>
            <a:fld id="{B4F5F452-878C-4DC6-B497-9A4FDF622E3E}" type="slidenum">
              <a:rPr lang="ja-JP" altLang="en-US" smtClean="0"/>
              <a:pPr>
                <a:defRPr/>
              </a:pPr>
              <a:t>‹#›</a:t>
            </a:fld>
            <a:endParaRPr lang="ja-JP" altLang="en-US"/>
          </a:p>
        </p:txBody>
      </p:sp>
    </p:spTree>
    <p:extLst>
      <p:ext uri="{BB962C8B-B14F-4D97-AF65-F5344CB8AC3E}">
        <p14:creationId xmlns:p14="http://schemas.microsoft.com/office/powerpoint/2010/main" val="197303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4051D8A0-702E-4746-86BB-DCF7B0CA5ECC}" type="datetime1">
              <a:rPr lang="ja-JP" altLang="en-US" smtClean="0"/>
              <a:t>2014/6/23</a:t>
            </a:fld>
            <a:endParaRPr lang="ja-JP" altLang="en-US"/>
          </a:p>
        </p:txBody>
      </p:sp>
      <p:sp>
        <p:nvSpPr>
          <p:cNvPr id="5" name="フッター プレースホルダー 4"/>
          <p:cNvSpPr>
            <a:spLocks noGrp="1"/>
          </p:cNvSpPr>
          <p:nvPr>
            <p:ph type="ftr" sz="quarter" idx="11"/>
          </p:nvPr>
        </p:nvSpPr>
        <p:spPr/>
        <p:txBody>
          <a:body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12"/>
          </p:nvPr>
        </p:nvSpPr>
        <p:spPr/>
        <p:txBody>
          <a:bodyPr/>
          <a:lstStyle/>
          <a:p>
            <a:pPr>
              <a:defRPr/>
            </a:pPr>
            <a:fld id="{B4F5F452-878C-4DC6-B497-9A4FDF622E3E}" type="slidenum">
              <a:rPr lang="ja-JP" altLang="en-US" smtClean="0"/>
              <a:pPr>
                <a:defRPr/>
              </a:pPr>
              <a:t>‹#›</a:t>
            </a:fld>
            <a:endParaRPr lang="ja-JP" altLang="en-US"/>
          </a:p>
        </p:txBody>
      </p:sp>
    </p:spTree>
    <p:extLst>
      <p:ext uri="{BB962C8B-B14F-4D97-AF65-F5344CB8AC3E}">
        <p14:creationId xmlns:p14="http://schemas.microsoft.com/office/powerpoint/2010/main" val="174172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ECE59270-809E-46B4-82F5-374B1D7C62C4}" type="datetime1">
              <a:rPr lang="ja-JP" altLang="en-US" smtClean="0"/>
              <a:t>2014/6/23</a:t>
            </a:fld>
            <a:endParaRPr lang="ja-JP" altLang="en-US"/>
          </a:p>
        </p:txBody>
      </p:sp>
      <p:sp>
        <p:nvSpPr>
          <p:cNvPr id="5" name="フッター プレースホルダー 4"/>
          <p:cNvSpPr>
            <a:spLocks noGrp="1"/>
          </p:cNvSpPr>
          <p:nvPr>
            <p:ph type="ftr" sz="quarter" idx="11"/>
          </p:nvPr>
        </p:nvSpPr>
        <p:spPr/>
        <p:txBody>
          <a:body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12"/>
          </p:nvPr>
        </p:nvSpPr>
        <p:spPr/>
        <p:txBody>
          <a:bodyPr/>
          <a:lstStyle/>
          <a:p>
            <a:pPr>
              <a:defRPr/>
            </a:pPr>
            <a:fld id="{7C5DB32E-4682-40E7-9510-DD7A30F63657}" type="slidenum">
              <a:rPr lang="ja-JP" altLang="en-US" smtClean="0"/>
              <a:pPr>
                <a:defRPr/>
              </a:pPr>
              <a:t>‹#›</a:t>
            </a:fld>
            <a:endParaRPr lang="ja-JP" altLang="en-US"/>
          </a:p>
        </p:txBody>
      </p:sp>
    </p:spTree>
    <p:extLst>
      <p:ext uri="{BB962C8B-B14F-4D97-AF65-F5344CB8AC3E}">
        <p14:creationId xmlns:p14="http://schemas.microsoft.com/office/powerpoint/2010/main" val="113823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4F8C084-EDB0-409E-A66C-70892A7D011E}" type="datetime1">
              <a:rPr lang="ja-JP" altLang="en-US" smtClean="0"/>
              <a:t>2014/6/23</a:t>
            </a:fld>
            <a:endParaRPr lang="ja-JP" altLang="en-US"/>
          </a:p>
        </p:txBody>
      </p:sp>
      <p:sp>
        <p:nvSpPr>
          <p:cNvPr id="5" name="フッター プレースホルダー 4"/>
          <p:cNvSpPr>
            <a:spLocks noGrp="1"/>
          </p:cNvSpPr>
          <p:nvPr>
            <p:ph type="ftr" sz="quarter" idx="11"/>
          </p:nvPr>
        </p:nvSpPr>
        <p:spPr/>
        <p:txBody>
          <a:body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12"/>
          </p:nvPr>
        </p:nvSpPr>
        <p:spPr/>
        <p:txBody>
          <a:bodyPr/>
          <a:lstStyle/>
          <a:p>
            <a:pPr>
              <a:defRPr/>
            </a:pPr>
            <a:fld id="{5E1A5344-F9AF-47C2-92A2-D9C8D0795665}" type="slidenum">
              <a:rPr lang="ja-JP" altLang="en-US" smtClean="0"/>
              <a:pPr>
                <a:defRPr/>
              </a:pPr>
              <a:t>‹#›</a:t>
            </a:fld>
            <a:endParaRPr lang="ja-JP" altLang="en-US"/>
          </a:p>
        </p:txBody>
      </p:sp>
    </p:spTree>
    <p:extLst>
      <p:ext uri="{BB962C8B-B14F-4D97-AF65-F5344CB8AC3E}">
        <p14:creationId xmlns:p14="http://schemas.microsoft.com/office/powerpoint/2010/main" val="368130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5D0E6986-B3DC-4771-A012-090E0BB623A1}" type="datetime1">
              <a:rPr lang="ja-JP" altLang="en-US" smtClean="0"/>
              <a:t>2014/6/23</a:t>
            </a:fld>
            <a:endParaRPr lang="ja-JP" altLang="en-US"/>
          </a:p>
        </p:txBody>
      </p:sp>
      <p:sp>
        <p:nvSpPr>
          <p:cNvPr id="6" name="フッター プレースホルダー 5"/>
          <p:cNvSpPr>
            <a:spLocks noGrp="1"/>
          </p:cNvSpPr>
          <p:nvPr>
            <p:ph type="ftr" sz="quarter" idx="11"/>
          </p:nvPr>
        </p:nvSpPr>
        <p:spPr/>
        <p:txBody>
          <a:bodyPr/>
          <a:lstStyle/>
          <a:p>
            <a:r>
              <a:rPr lang="zh-TW" altLang="en-US" smtClean="0"/>
              <a:t>全中建安全衛生委員会資料</a:t>
            </a:r>
            <a:endParaRPr lang="en-US" altLang="ja-JP"/>
          </a:p>
        </p:txBody>
      </p:sp>
      <p:sp>
        <p:nvSpPr>
          <p:cNvPr id="7" name="スライド番号プレースホルダー 6"/>
          <p:cNvSpPr>
            <a:spLocks noGrp="1"/>
          </p:cNvSpPr>
          <p:nvPr>
            <p:ph type="sldNum" sz="quarter" idx="12"/>
          </p:nvPr>
        </p:nvSpPr>
        <p:spPr/>
        <p:txBody>
          <a:bodyPr/>
          <a:lstStyle/>
          <a:p>
            <a:pPr>
              <a:defRPr/>
            </a:pPr>
            <a:fld id="{3AC310D2-62F6-45BF-986A-8C956693E036}" type="slidenum">
              <a:rPr lang="ja-JP" altLang="en-US" smtClean="0"/>
              <a:pPr>
                <a:defRPr/>
              </a:pPr>
              <a:t>‹#›</a:t>
            </a:fld>
            <a:endParaRPr lang="ja-JP" altLang="en-US"/>
          </a:p>
        </p:txBody>
      </p:sp>
    </p:spTree>
    <p:extLst>
      <p:ext uri="{BB962C8B-B14F-4D97-AF65-F5344CB8AC3E}">
        <p14:creationId xmlns:p14="http://schemas.microsoft.com/office/powerpoint/2010/main" val="95139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67B1D94B-DFB9-4D0B-B62D-A7D6026EBE97}" type="datetime1">
              <a:rPr lang="ja-JP" altLang="en-US" smtClean="0"/>
              <a:t>2014/6/23</a:t>
            </a:fld>
            <a:endParaRPr lang="ja-JP" altLang="en-US"/>
          </a:p>
        </p:txBody>
      </p:sp>
      <p:sp>
        <p:nvSpPr>
          <p:cNvPr id="8" name="フッター プレースホルダー 7"/>
          <p:cNvSpPr>
            <a:spLocks noGrp="1"/>
          </p:cNvSpPr>
          <p:nvPr>
            <p:ph type="ftr" sz="quarter" idx="11"/>
          </p:nvPr>
        </p:nvSpPr>
        <p:spPr/>
        <p:txBody>
          <a:bodyPr/>
          <a:lstStyle/>
          <a:p>
            <a:r>
              <a:rPr lang="zh-TW" altLang="en-US" smtClean="0"/>
              <a:t>全中建安全衛生委員会資料</a:t>
            </a:r>
            <a:endParaRPr lang="en-US" altLang="ja-JP"/>
          </a:p>
        </p:txBody>
      </p:sp>
      <p:sp>
        <p:nvSpPr>
          <p:cNvPr id="9" name="スライド番号プレースホルダー 8"/>
          <p:cNvSpPr>
            <a:spLocks noGrp="1"/>
          </p:cNvSpPr>
          <p:nvPr>
            <p:ph type="sldNum" sz="quarter" idx="12"/>
          </p:nvPr>
        </p:nvSpPr>
        <p:spPr/>
        <p:txBody>
          <a:bodyPr/>
          <a:lstStyle/>
          <a:p>
            <a:pPr>
              <a:defRPr/>
            </a:pPr>
            <a:fld id="{AEE24392-F39A-467E-A87C-6CB034755B7F}" type="slidenum">
              <a:rPr lang="ja-JP" altLang="en-US" smtClean="0"/>
              <a:pPr>
                <a:defRPr/>
              </a:pPr>
              <a:t>‹#›</a:t>
            </a:fld>
            <a:endParaRPr lang="ja-JP" altLang="en-US"/>
          </a:p>
        </p:txBody>
      </p:sp>
    </p:spTree>
    <p:extLst>
      <p:ext uri="{BB962C8B-B14F-4D97-AF65-F5344CB8AC3E}">
        <p14:creationId xmlns:p14="http://schemas.microsoft.com/office/powerpoint/2010/main" val="40583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93301487-4F1C-433C-A67C-198D55E79F15}" type="datetime1">
              <a:rPr lang="ja-JP" altLang="en-US" smtClean="0"/>
              <a:t>2014/6/23</a:t>
            </a:fld>
            <a:endParaRPr lang="ja-JP" altLang="en-US"/>
          </a:p>
        </p:txBody>
      </p:sp>
      <p:sp>
        <p:nvSpPr>
          <p:cNvPr id="4" name="フッター プレースホルダー 3"/>
          <p:cNvSpPr>
            <a:spLocks noGrp="1"/>
          </p:cNvSpPr>
          <p:nvPr>
            <p:ph type="ftr" sz="quarter" idx="11"/>
          </p:nvPr>
        </p:nvSpPr>
        <p:spPr/>
        <p:txBody>
          <a:bodyPr/>
          <a:lstStyle/>
          <a:p>
            <a:r>
              <a:rPr lang="zh-TW" altLang="en-US" smtClean="0"/>
              <a:t>全中建安全衛生委員会資料</a:t>
            </a:r>
            <a:endParaRPr lang="en-US" altLang="ja-JP"/>
          </a:p>
        </p:txBody>
      </p:sp>
      <p:sp>
        <p:nvSpPr>
          <p:cNvPr id="5" name="スライド番号プレースホルダー 4"/>
          <p:cNvSpPr>
            <a:spLocks noGrp="1"/>
          </p:cNvSpPr>
          <p:nvPr>
            <p:ph type="sldNum" sz="quarter" idx="12"/>
          </p:nvPr>
        </p:nvSpPr>
        <p:spPr/>
        <p:txBody>
          <a:bodyPr/>
          <a:lstStyle/>
          <a:p>
            <a:pPr>
              <a:defRPr/>
            </a:pPr>
            <a:fld id="{04095E8A-3825-4FEE-B16B-9827E4310F1D}" type="slidenum">
              <a:rPr lang="ja-JP" altLang="en-US" smtClean="0"/>
              <a:pPr>
                <a:defRPr/>
              </a:pPr>
              <a:t>‹#›</a:t>
            </a:fld>
            <a:endParaRPr lang="ja-JP" altLang="en-US"/>
          </a:p>
        </p:txBody>
      </p:sp>
    </p:spTree>
    <p:extLst>
      <p:ext uri="{BB962C8B-B14F-4D97-AF65-F5344CB8AC3E}">
        <p14:creationId xmlns:p14="http://schemas.microsoft.com/office/powerpoint/2010/main" val="191769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D3538F3B-446A-4468-BEA0-99D1AA4A47E6}" type="datetime1">
              <a:rPr lang="ja-JP" altLang="en-US" smtClean="0"/>
              <a:t>2014/6/23</a:t>
            </a:fld>
            <a:endParaRPr lang="ja-JP" altLang="en-US"/>
          </a:p>
        </p:txBody>
      </p:sp>
      <p:sp>
        <p:nvSpPr>
          <p:cNvPr id="3" name="フッター プレースホルダー 2"/>
          <p:cNvSpPr>
            <a:spLocks noGrp="1"/>
          </p:cNvSpPr>
          <p:nvPr>
            <p:ph type="ftr" sz="quarter" idx="11"/>
          </p:nvPr>
        </p:nvSpPr>
        <p:spPr/>
        <p:txBody>
          <a:bodyPr/>
          <a:lstStyle/>
          <a:p>
            <a:r>
              <a:rPr lang="zh-TW" altLang="en-US" smtClean="0"/>
              <a:t>全中建安全衛生委員会資料</a:t>
            </a:r>
            <a:endParaRPr lang="en-US" altLang="ja-JP"/>
          </a:p>
        </p:txBody>
      </p:sp>
      <p:sp>
        <p:nvSpPr>
          <p:cNvPr id="4" name="スライド番号プレースホルダー 3"/>
          <p:cNvSpPr>
            <a:spLocks noGrp="1"/>
          </p:cNvSpPr>
          <p:nvPr>
            <p:ph type="sldNum" sz="quarter" idx="12"/>
          </p:nvPr>
        </p:nvSpPr>
        <p:spPr/>
        <p:txBody>
          <a:bodyPr/>
          <a:lstStyle/>
          <a:p>
            <a:pPr>
              <a:defRPr/>
            </a:pPr>
            <a:fld id="{0DB29257-4F83-4EDA-85AE-46E025D26BA0}" type="slidenum">
              <a:rPr lang="ja-JP" altLang="en-US" smtClean="0"/>
              <a:pPr>
                <a:defRPr/>
              </a:pPr>
              <a:t>‹#›</a:t>
            </a:fld>
            <a:endParaRPr lang="ja-JP" altLang="en-US"/>
          </a:p>
        </p:txBody>
      </p:sp>
    </p:spTree>
    <p:extLst>
      <p:ext uri="{BB962C8B-B14F-4D97-AF65-F5344CB8AC3E}">
        <p14:creationId xmlns:p14="http://schemas.microsoft.com/office/powerpoint/2010/main" val="835989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FD1F585B-9B48-4485-BF81-34B912691F59}" type="datetime1">
              <a:rPr lang="ja-JP" altLang="en-US" smtClean="0"/>
              <a:t>2014/6/23</a:t>
            </a:fld>
            <a:endParaRPr lang="ja-JP" altLang="en-US"/>
          </a:p>
        </p:txBody>
      </p:sp>
      <p:sp>
        <p:nvSpPr>
          <p:cNvPr id="6" name="フッター プレースホルダー 5"/>
          <p:cNvSpPr>
            <a:spLocks noGrp="1"/>
          </p:cNvSpPr>
          <p:nvPr>
            <p:ph type="ftr" sz="quarter" idx="11"/>
          </p:nvPr>
        </p:nvSpPr>
        <p:spPr/>
        <p:txBody>
          <a:bodyPr/>
          <a:lstStyle/>
          <a:p>
            <a:r>
              <a:rPr lang="zh-TW" altLang="en-US" smtClean="0"/>
              <a:t>全中建安全衛生委員会資料</a:t>
            </a:r>
            <a:endParaRPr lang="en-US" altLang="ja-JP"/>
          </a:p>
        </p:txBody>
      </p:sp>
      <p:sp>
        <p:nvSpPr>
          <p:cNvPr id="7" name="スライド番号プレースホルダー 6"/>
          <p:cNvSpPr>
            <a:spLocks noGrp="1"/>
          </p:cNvSpPr>
          <p:nvPr>
            <p:ph type="sldNum" sz="quarter" idx="12"/>
          </p:nvPr>
        </p:nvSpPr>
        <p:spPr/>
        <p:txBody>
          <a:bodyPr/>
          <a:lstStyle/>
          <a:p>
            <a:pPr>
              <a:defRPr/>
            </a:pPr>
            <a:fld id="{B4F5F452-878C-4DC6-B497-9A4FDF622E3E}" type="slidenum">
              <a:rPr lang="ja-JP" altLang="en-US" smtClean="0"/>
              <a:pPr>
                <a:defRPr/>
              </a:pPr>
              <a:t>‹#›</a:t>
            </a:fld>
            <a:endParaRPr lang="ja-JP" altLang="en-US"/>
          </a:p>
        </p:txBody>
      </p:sp>
    </p:spTree>
    <p:extLst>
      <p:ext uri="{BB962C8B-B14F-4D97-AF65-F5344CB8AC3E}">
        <p14:creationId xmlns:p14="http://schemas.microsoft.com/office/powerpoint/2010/main" val="891564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46004894-F586-444C-B4A9-7287B612866E}" type="datetime1">
              <a:rPr lang="ja-JP" altLang="en-US" smtClean="0"/>
              <a:t>2014/6/23</a:t>
            </a:fld>
            <a:endParaRPr lang="ja-JP" altLang="en-US"/>
          </a:p>
        </p:txBody>
      </p:sp>
      <p:sp>
        <p:nvSpPr>
          <p:cNvPr id="6" name="フッター プレースホルダー 5"/>
          <p:cNvSpPr>
            <a:spLocks noGrp="1"/>
          </p:cNvSpPr>
          <p:nvPr>
            <p:ph type="ftr" sz="quarter" idx="11"/>
          </p:nvPr>
        </p:nvSpPr>
        <p:spPr/>
        <p:txBody>
          <a:bodyPr/>
          <a:lstStyle/>
          <a:p>
            <a:r>
              <a:rPr lang="zh-TW" altLang="en-US" smtClean="0"/>
              <a:t>全中建安全衛生委員会資料</a:t>
            </a:r>
            <a:endParaRPr lang="en-US" altLang="ja-JP"/>
          </a:p>
        </p:txBody>
      </p:sp>
      <p:sp>
        <p:nvSpPr>
          <p:cNvPr id="7" name="スライド番号プレースホルダー 6"/>
          <p:cNvSpPr>
            <a:spLocks noGrp="1"/>
          </p:cNvSpPr>
          <p:nvPr>
            <p:ph type="sldNum" sz="quarter" idx="12"/>
          </p:nvPr>
        </p:nvSpPr>
        <p:spPr/>
        <p:txBody>
          <a:bodyPr/>
          <a:lstStyle/>
          <a:p>
            <a:pPr>
              <a:defRPr/>
            </a:pPr>
            <a:fld id="{9D2C68C1-8127-45F4-88A3-7CCE9B661317}" type="slidenum">
              <a:rPr lang="ja-JP" altLang="en-US" smtClean="0"/>
              <a:pPr>
                <a:defRPr/>
              </a:pPr>
              <a:t>‹#›</a:t>
            </a:fld>
            <a:endParaRPr lang="ja-JP" altLang="en-US"/>
          </a:p>
        </p:txBody>
      </p:sp>
    </p:spTree>
    <p:extLst>
      <p:ext uri="{BB962C8B-B14F-4D97-AF65-F5344CB8AC3E}">
        <p14:creationId xmlns:p14="http://schemas.microsoft.com/office/powerpoint/2010/main" val="3815052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671AAC6-2ED3-41EF-97BC-E07A8ACFF684}" type="datetime1">
              <a:rPr lang="ja-JP" altLang="en-US" smtClean="0"/>
              <a:t>2014/6/23</a:t>
            </a:fld>
            <a:endParaRPr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zh-TW" altLang="en-US" smtClean="0"/>
              <a:t>全中建安全衛生委員会資料</a:t>
            </a:r>
            <a:endParaRPr lang="en-US" altLang="ja-JP"/>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4F5F452-878C-4DC6-B497-9A4FDF622E3E}" type="slidenum">
              <a:rPr lang="ja-JP" altLang="en-US" smtClean="0"/>
              <a:pPr>
                <a:defRPr/>
              </a:pPr>
              <a:t>‹#›</a:t>
            </a:fld>
            <a:endParaRPr lang="ja-JP" altLang="en-US"/>
          </a:p>
        </p:txBody>
      </p:sp>
    </p:spTree>
    <p:extLst>
      <p:ext uri="{BB962C8B-B14F-4D97-AF65-F5344CB8AC3E}">
        <p14:creationId xmlns:p14="http://schemas.microsoft.com/office/powerpoint/2010/main" val="1757004341"/>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png"/><Relationship Id="rId5" Type="http://schemas.openxmlformats.org/officeDocument/2006/relationships/image" Target="../media/image10.emf"/><Relationship Id="rId4" Type="http://schemas.openxmlformats.org/officeDocument/2006/relationships/oleObject" Target="../embeddings/Microsoft_Excel_97-2003_Worksheet1.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2.wmf"/><Relationship Id="rId5" Type="http://schemas.openxmlformats.org/officeDocument/2006/relationships/oleObject" Target="../embeddings/oleObject9.bin"/><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png"/><Relationship Id="rId5" Type="http://schemas.openxmlformats.org/officeDocument/2006/relationships/image" Target="../media/image13.emf"/><Relationship Id="rId4" Type="http://schemas.openxmlformats.org/officeDocument/2006/relationships/oleObject" Target="../embeddings/Microsoft_Excel_97-2003_Worksheet2.xls"/></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kensaibou.or.jp/data/statistics_graph_enlargement.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ja.wikipedia.org/wiki/%E4%B8%80%E4%BA%BA%E8%A6%AA%E6%96%B9#cite_note-.E5.85.A8.E5.BB.BA.E7.B7.8F.E9.80.A317-6"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207" name="Rectangle 23"/>
          <p:cNvSpPr>
            <a:spLocks noGrp="1" noChangeArrowheads="1"/>
          </p:cNvSpPr>
          <p:nvPr>
            <p:ph type="ctrTitle"/>
          </p:nvPr>
        </p:nvSpPr>
        <p:spPr>
          <a:xfrm>
            <a:off x="596900" y="620688"/>
            <a:ext cx="7899400" cy="2174900"/>
          </a:xfrm>
          <a:effectLst>
            <a:outerShdw dist="35921" dir="2700000" algn="ctr" rotWithShape="0">
              <a:schemeClr val="bg2"/>
            </a:outerShdw>
          </a:effectLst>
        </p:spPr>
        <p:txBody>
          <a:bodyPr>
            <a:normAutofit fontScale="90000"/>
          </a:bodyPr>
          <a:lstStyle/>
          <a:p>
            <a:pPr eaLnBrk="1" fontAlgn="b" hangingPunct="1">
              <a:defRPr/>
            </a:pPr>
            <a:r>
              <a:rPr lang="ja-JP" altLang="en-US" sz="5300" dirty="0" smtClean="0">
                <a:solidFill>
                  <a:srgbClr val="000066"/>
                </a:solidFill>
                <a:latin typeface="HGS創英角ｺﾞｼｯｸUB" panose="020B0900000000000000" pitchFamily="50" charset="-128"/>
                <a:ea typeface="HGS創英角ｺﾞｼｯｸUB" panose="020B0900000000000000" pitchFamily="50" charset="-128"/>
              </a:rPr>
              <a:t>全国中小建設業協会</a:t>
            </a:r>
            <a:r>
              <a:rPr lang="en-US" altLang="ja-JP" sz="5300" dirty="0" smtClean="0">
                <a:solidFill>
                  <a:srgbClr val="000066"/>
                </a:solidFill>
                <a:latin typeface="HGS創英角ｺﾞｼｯｸUB" panose="020B0900000000000000" pitchFamily="50" charset="-128"/>
                <a:ea typeface="HGS創英角ｺﾞｼｯｸUB" panose="020B0900000000000000" pitchFamily="50" charset="-128"/>
              </a:rPr>
              <a:t/>
            </a:r>
            <a:br>
              <a:rPr lang="en-US" altLang="ja-JP" sz="5300" dirty="0" smtClean="0">
                <a:solidFill>
                  <a:srgbClr val="000066"/>
                </a:solidFill>
                <a:latin typeface="HGS創英角ｺﾞｼｯｸUB" panose="020B0900000000000000" pitchFamily="50" charset="-128"/>
                <a:ea typeface="HGS創英角ｺﾞｼｯｸUB" panose="020B0900000000000000" pitchFamily="50" charset="-128"/>
              </a:rPr>
            </a:br>
            <a:r>
              <a:rPr lang="ja-JP" altLang="en-US" sz="5300" dirty="0" smtClean="0">
                <a:solidFill>
                  <a:srgbClr val="000066"/>
                </a:solidFill>
                <a:latin typeface="HGS創英角ｺﾞｼｯｸUB" panose="020B0900000000000000" pitchFamily="50" charset="-128"/>
                <a:ea typeface="HGS創英角ｺﾞｼｯｸUB" panose="020B0900000000000000" pitchFamily="50" charset="-128"/>
              </a:rPr>
              <a:t>安全衛生委員会</a:t>
            </a:r>
            <a:r>
              <a:rPr lang="en-US" altLang="ja-JP" sz="5300" dirty="0" smtClean="0">
                <a:solidFill>
                  <a:srgbClr val="000066"/>
                </a:solidFill>
                <a:latin typeface="HGS創英角ｺﾞｼｯｸUB" panose="020B0900000000000000" pitchFamily="50" charset="-128"/>
                <a:ea typeface="HGS創英角ｺﾞｼｯｸUB" panose="020B0900000000000000" pitchFamily="50" charset="-128"/>
              </a:rPr>
              <a:t/>
            </a:r>
            <a:br>
              <a:rPr lang="en-US" altLang="ja-JP" sz="5300" dirty="0" smtClean="0">
                <a:solidFill>
                  <a:srgbClr val="000066"/>
                </a:solidFill>
                <a:latin typeface="HGS創英角ｺﾞｼｯｸUB" panose="020B0900000000000000" pitchFamily="50" charset="-128"/>
                <a:ea typeface="HGS創英角ｺﾞｼｯｸUB" panose="020B0900000000000000" pitchFamily="50" charset="-128"/>
              </a:rPr>
            </a:br>
            <a:r>
              <a:rPr lang="ja-JP" altLang="en-US" sz="5300" dirty="0" smtClean="0">
                <a:solidFill>
                  <a:srgbClr val="000066"/>
                </a:solidFill>
                <a:latin typeface="HGS創英角ｺﾞｼｯｸUB" panose="020B0900000000000000" pitchFamily="50" charset="-128"/>
                <a:ea typeface="HGS創英角ｺﾞｼｯｸUB" panose="020B0900000000000000" pitchFamily="50" charset="-128"/>
              </a:rPr>
              <a:t>安全講話資料</a:t>
            </a:r>
          </a:p>
        </p:txBody>
      </p:sp>
      <p:sp>
        <p:nvSpPr>
          <p:cNvPr id="733208" name="Rectangle 24"/>
          <p:cNvSpPr>
            <a:spLocks noGrp="1" noChangeArrowheads="1"/>
          </p:cNvSpPr>
          <p:nvPr>
            <p:ph type="subTitle" idx="1"/>
          </p:nvPr>
        </p:nvSpPr>
        <p:spPr>
          <a:xfrm>
            <a:off x="1403648" y="3143400"/>
            <a:ext cx="6438901" cy="474512"/>
          </a:xfrm>
          <a:effectLst>
            <a:outerShdw dist="45791" dir="2021404" algn="ctr" rotWithShape="0">
              <a:srgbClr val="FFCC00">
                <a:alpha val="50000"/>
              </a:srgbClr>
            </a:outerShdw>
          </a:effectLst>
        </p:spPr>
        <p:txBody>
          <a:bodyPr>
            <a:normAutofit/>
          </a:bodyPr>
          <a:lstStyle/>
          <a:p>
            <a:pPr eaLnBrk="1" hangingPunct="1">
              <a:lnSpc>
                <a:spcPct val="80000"/>
              </a:lnSpc>
              <a:defRPr/>
            </a:pPr>
            <a:r>
              <a:rPr lang="ja-JP" altLang="en-US" sz="2600" b="1" dirty="0" smtClean="0">
                <a:solidFill>
                  <a:srgbClr val="006600"/>
                </a:solidFill>
              </a:rPr>
              <a:t>「労働災害の防止ならびに諸問題について」　</a:t>
            </a:r>
            <a:endParaRPr lang="en-US" altLang="ja-JP" sz="2600" b="1" dirty="0" smtClean="0">
              <a:solidFill>
                <a:srgbClr val="006600"/>
              </a:solidFill>
            </a:endParaRPr>
          </a:p>
        </p:txBody>
      </p:sp>
      <p:sp>
        <p:nvSpPr>
          <p:cNvPr id="4102" name="Rectangle 25"/>
          <p:cNvSpPr>
            <a:spLocks noChangeArrowheads="1"/>
          </p:cNvSpPr>
          <p:nvPr/>
        </p:nvSpPr>
        <p:spPr bwMode="auto">
          <a:xfrm>
            <a:off x="2057400" y="5614988"/>
            <a:ext cx="4648200" cy="561975"/>
          </a:xfrm>
          <a:prstGeom prst="rect">
            <a:avLst/>
          </a:prstGeom>
          <a:noFill/>
          <a:ln w="9525">
            <a:noFill/>
            <a:miter lim="800000"/>
            <a:headEnd/>
            <a:tailEnd/>
          </a:ln>
        </p:spPr>
        <p:txBody>
          <a:bodyPr anchor="ctr"/>
          <a:lstStyle/>
          <a:p>
            <a:pPr algn="ctr"/>
            <a:r>
              <a:rPr kumimoji="0" lang="ja-JP" altLang="en-US" sz="2400" dirty="0" smtClean="0"/>
              <a:t>２０１４年７月１日</a:t>
            </a:r>
            <a:endParaRPr kumimoji="0" lang="ja-JP" altLang="en-US" sz="2400" dirty="0"/>
          </a:p>
        </p:txBody>
      </p:sp>
      <p:sp>
        <p:nvSpPr>
          <p:cNvPr id="4103" name="Rectangle 33"/>
          <p:cNvSpPr>
            <a:spLocks noChangeArrowheads="1"/>
          </p:cNvSpPr>
          <p:nvPr/>
        </p:nvSpPr>
        <p:spPr bwMode="auto">
          <a:xfrm>
            <a:off x="3124200" y="3925843"/>
            <a:ext cx="3302000" cy="1536700"/>
          </a:xfrm>
          <a:prstGeom prst="rect">
            <a:avLst/>
          </a:prstGeom>
          <a:noFill/>
          <a:ln w="12700">
            <a:noFill/>
            <a:miter lim="800000"/>
            <a:headEnd/>
            <a:tailEnd/>
          </a:ln>
        </p:spPr>
        <p:txBody>
          <a:bodyPr wrap="none" anchor="ctr"/>
          <a:lstStyle/>
          <a:p>
            <a:pPr algn="l" eaLnBrk="0" hangingPunct="0"/>
            <a:r>
              <a:rPr kumimoji="0" lang="ja-JP" altLang="en-US" sz="1200" dirty="0" smtClean="0"/>
              <a:t>１．労働災害発生状況</a:t>
            </a:r>
            <a:endParaRPr kumimoji="0" lang="ja-JP" altLang="en-US" sz="1200" dirty="0"/>
          </a:p>
          <a:p>
            <a:pPr algn="l" eaLnBrk="0" hangingPunct="0"/>
            <a:r>
              <a:rPr kumimoji="0" lang="ja-JP" altLang="en-US" sz="1200" dirty="0" smtClean="0"/>
              <a:t>２．災害はどのようにして発生するか</a:t>
            </a:r>
            <a:endParaRPr kumimoji="0" lang="en-US" altLang="ja-JP" sz="1200" dirty="0" smtClean="0"/>
          </a:p>
          <a:p>
            <a:pPr algn="l" eaLnBrk="0" hangingPunct="0"/>
            <a:r>
              <a:rPr kumimoji="0" lang="ja-JP" altLang="en-US" sz="1200" dirty="0" smtClean="0"/>
              <a:t>３．危険の認識はどのようにして生まれるか</a:t>
            </a:r>
            <a:endParaRPr kumimoji="0" lang="en-US" altLang="ja-JP" sz="1200" dirty="0" smtClean="0"/>
          </a:p>
          <a:p>
            <a:pPr algn="l" eaLnBrk="0" hangingPunct="0"/>
            <a:r>
              <a:rPr kumimoji="0" lang="ja-JP" altLang="en-US" sz="1200" dirty="0" smtClean="0"/>
              <a:t>４．リスクアセスメントと</a:t>
            </a:r>
            <a:r>
              <a:rPr kumimoji="0" lang="en-US" altLang="ja-JP" sz="1200" dirty="0" smtClean="0"/>
              <a:t>KY</a:t>
            </a:r>
            <a:endParaRPr kumimoji="0" lang="en-US" altLang="ja-JP" sz="1200" dirty="0"/>
          </a:p>
          <a:p>
            <a:pPr algn="l" eaLnBrk="0" hangingPunct="0"/>
            <a:r>
              <a:rPr kumimoji="0" lang="ja-JP" altLang="en-US" sz="1200" dirty="0" smtClean="0"/>
              <a:t>５．社会保険について </a:t>
            </a:r>
            <a:endParaRPr kumimoji="0" lang="en-US" altLang="ja-JP" sz="1200" dirty="0" smtClean="0"/>
          </a:p>
          <a:p>
            <a:pPr algn="l"/>
            <a:r>
              <a:rPr kumimoji="0" lang="ja-JP" altLang="en-US" sz="1200" dirty="0" smtClean="0"/>
              <a:t>６．一人</a:t>
            </a:r>
            <a:r>
              <a:rPr kumimoji="0" lang="ja-JP" altLang="en-US" sz="1200" dirty="0"/>
              <a:t>親方に</a:t>
            </a:r>
            <a:r>
              <a:rPr kumimoji="0" lang="ja-JP" altLang="en-US" sz="1200" dirty="0" smtClean="0"/>
              <a:t>ついて</a:t>
            </a:r>
            <a:endParaRPr kumimoji="0" lang="en-US" altLang="ja-JP" sz="1200" dirty="0" smtClean="0"/>
          </a:p>
          <a:p>
            <a:pPr algn="l"/>
            <a:r>
              <a:rPr kumimoji="0" lang="ja-JP" altLang="en-US" sz="1200" dirty="0" smtClean="0"/>
              <a:t>７．外国人労働者の受け入れについて</a:t>
            </a:r>
            <a:endParaRPr kumimoji="0" lang="en-US" altLang="ja-JP" sz="1200" dirty="0" smtClean="0"/>
          </a:p>
          <a:p>
            <a:pPr algn="l"/>
            <a:r>
              <a:rPr kumimoji="0" lang="ja-JP" altLang="en-US" sz="1200" dirty="0" smtClean="0"/>
              <a:t>８．むすび</a:t>
            </a:r>
            <a:endParaRPr kumimoji="0" lang="en-US" altLang="ja-JP" sz="1200" dirty="0" smtClean="0"/>
          </a:p>
        </p:txBody>
      </p:sp>
      <p:sp>
        <p:nvSpPr>
          <p:cNvPr id="4104" name="Rectangle 34"/>
          <p:cNvSpPr>
            <a:spLocks noChangeArrowheads="1"/>
          </p:cNvSpPr>
          <p:nvPr/>
        </p:nvSpPr>
        <p:spPr bwMode="auto">
          <a:xfrm>
            <a:off x="4991100" y="3937000"/>
            <a:ext cx="3009900" cy="1358900"/>
          </a:xfrm>
          <a:prstGeom prst="rect">
            <a:avLst/>
          </a:prstGeom>
          <a:noFill/>
          <a:ln w="12700">
            <a:noFill/>
            <a:miter lim="800000"/>
            <a:headEnd/>
            <a:tailEnd/>
          </a:ln>
        </p:spPr>
        <p:txBody>
          <a:bodyPr wrap="none" anchor="ctr"/>
          <a:lstStyle/>
          <a:p>
            <a:pPr algn="l"/>
            <a:endParaRPr kumimoji="0" lang="ja-JP" altLang="en-US" sz="1200" dirty="0"/>
          </a:p>
        </p:txBody>
      </p:sp>
      <p:sp>
        <p:nvSpPr>
          <p:cNvPr id="2" name="スライド番号プレースホルダー 1"/>
          <p:cNvSpPr>
            <a:spLocks noGrp="1"/>
          </p:cNvSpPr>
          <p:nvPr>
            <p:ph type="sldNum" sz="quarter" idx="12"/>
          </p:nvPr>
        </p:nvSpPr>
        <p:spPr/>
        <p:txBody>
          <a:bodyPr/>
          <a:lstStyle/>
          <a:p>
            <a:pPr>
              <a:defRPr/>
            </a:pPr>
            <a:fld id="{401A5E42-5419-4DEB-ACA4-4082DF8E61DA}" type="slidenum">
              <a:rPr lang="ja-JP" altLang="en-US" smtClean="0"/>
              <a:pPr>
                <a:defRPr/>
              </a:pPr>
              <a:t>1</a:t>
            </a:fld>
            <a:endParaRPr lang="ja-JP" altLang="en-US"/>
          </a:p>
        </p:txBody>
      </p:sp>
    </p:spTree>
    <p:extLst>
      <p:ext uri="{BB962C8B-B14F-4D97-AF65-F5344CB8AC3E}">
        <p14:creationId xmlns:p14="http://schemas.microsoft.com/office/powerpoint/2010/main" val="1563437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タイトル 1"/>
          <p:cNvSpPr>
            <a:spLocks noGrp="1"/>
          </p:cNvSpPr>
          <p:nvPr>
            <p:ph type="title"/>
          </p:nvPr>
        </p:nvSpPr>
        <p:spPr>
          <a:xfrm>
            <a:off x="783981" y="438151"/>
            <a:ext cx="7596554" cy="731226"/>
          </a:xfrm>
        </p:spPr>
        <p:txBody>
          <a:bodyPr>
            <a:normAutofit/>
          </a:bodyPr>
          <a:lstStyle/>
          <a:p>
            <a:pPr algn="ctr" eaLnBrk="1" hangingPunct="1"/>
            <a:r>
              <a:rPr lang="ja-JP" altLang="en-US" sz="3323" dirty="0">
                <a:ea typeface="ＤＦＰ特太ゴシック体"/>
                <a:cs typeface="ＤＦＰ特太ゴシック体"/>
              </a:rPr>
              <a:t>⑧</a:t>
            </a:r>
            <a:r>
              <a:rPr lang="en-US" altLang="ja-JP" sz="3323" dirty="0">
                <a:ea typeface="ＤＦＰ特太ゴシック体"/>
                <a:cs typeface="ＤＦＰ特太ゴシック体"/>
              </a:rPr>
              <a:t>   </a:t>
            </a:r>
            <a:r>
              <a:rPr lang="ja-JP" altLang="en-US" sz="3323" dirty="0">
                <a:ea typeface="ＤＦＰ特太ゴシック体"/>
                <a:cs typeface="ＤＦＰ特太ゴシック体"/>
              </a:rPr>
              <a:t>月 別 </a:t>
            </a:r>
            <a:r>
              <a:rPr lang="ja-JP" altLang="en-US" sz="3323" dirty="0"/>
              <a:t>死 亡 災 害 発 生 状 況</a:t>
            </a:r>
          </a:p>
        </p:txBody>
      </p:sp>
      <p:graphicFrame>
        <p:nvGraphicFramePr>
          <p:cNvPr id="9218" name="コンテンツ プレースホルダ 3"/>
          <p:cNvGraphicFramePr>
            <a:graphicFrameLocks noGrp="1"/>
          </p:cNvGraphicFramePr>
          <p:nvPr>
            <p:ph idx="1"/>
            <p:extLst/>
          </p:nvPr>
        </p:nvGraphicFramePr>
        <p:xfrm>
          <a:off x="1316038" y="1985963"/>
          <a:ext cx="6843712" cy="3949700"/>
        </p:xfrm>
        <a:graphic>
          <a:graphicData uri="http://schemas.openxmlformats.org/presentationml/2006/ole">
            <mc:AlternateContent xmlns:mc="http://schemas.openxmlformats.org/markup-compatibility/2006">
              <mc:Choice xmlns:v="urn:schemas-microsoft-com:vml" Requires="v">
                <p:oleObj spid="_x0000_s245788" name="ワークシート" r:id="rId4" imgW="7476949" imgH="4314782" progId="Excel.Sheet.8">
                  <p:embed/>
                </p:oleObj>
              </mc:Choice>
              <mc:Fallback>
                <p:oleObj name="ワークシート" r:id="rId4" imgW="7476949" imgH="4314782" progId="Excel.Sheet.8">
                  <p:embed/>
                  <p:pic>
                    <p:nvPicPr>
                      <p:cNvPr id="0" name=""/>
                      <p:cNvPicPr>
                        <a:picLocks noGrp="1" noChangeArrowheads="1"/>
                      </p:cNvPicPr>
                      <p:nvPr/>
                    </p:nvPicPr>
                    <p:blipFill>
                      <a:blip r:embed="rId5"/>
                      <a:srcRect/>
                      <a:stretch>
                        <a:fillRect/>
                      </a:stretch>
                    </p:blipFill>
                    <p:spPr bwMode="auto">
                      <a:xfrm>
                        <a:off x="1316038" y="1985963"/>
                        <a:ext cx="6843712" cy="3949700"/>
                      </a:xfrm>
                      <a:prstGeom prst="rect">
                        <a:avLst/>
                      </a:prstGeom>
                    </p:spPr>
                  </p:pic>
                </p:oleObj>
              </mc:Fallback>
            </mc:AlternateContent>
          </a:graphicData>
        </a:graphic>
      </p:graphicFrame>
      <p:pic>
        <p:nvPicPr>
          <p:cNvPr id="9220"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80535" y="5981311"/>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テキスト ボックス 8"/>
          <p:cNvSpPr txBox="1">
            <a:spLocks noChangeArrowheads="1"/>
          </p:cNvSpPr>
          <p:nvPr/>
        </p:nvSpPr>
        <p:spPr bwMode="auto">
          <a:xfrm>
            <a:off x="1248508" y="1701313"/>
            <a:ext cx="597877" cy="24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15"/>
              <a:t>（人）</a:t>
            </a:r>
          </a:p>
        </p:txBody>
      </p:sp>
      <p:sp>
        <p:nvSpPr>
          <p:cNvPr id="9222"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10</a:t>
            </a:fld>
            <a:endParaRPr lang="ja-JP" altLang="en-US"/>
          </a:p>
        </p:txBody>
      </p:sp>
    </p:spTree>
    <p:extLst>
      <p:ext uri="{BB962C8B-B14F-4D97-AF65-F5344CB8AC3E}">
        <p14:creationId xmlns:p14="http://schemas.microsoft.com/office/powerpoint/2010/main" val="738196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タイトル 1"/>
          <p:cNvSpPr>
            <a:spLocks noGrp="1"/>
          </p:cNvSpPr>
          <p:nvPr>
            <p:ph type="title"/>
          </p:nvPr>
        </p:nvSpPr>
        <p:spPr>
          <a:xfrm>
            <a:off x="583223" y="438151"/>
            <a:ext cx="7977554" cy="719503"/>
          </a:xfrm>
        </p:spPr>
        <p:txBody>
          <a:bodyPr/>
          <a:lstStyle/>
          <a:p>
            <a:pPr algn="ctr" eaLnBrk="1" hangingPunct="1"/>
            <a:r>
              <a:rPr lang="ja-JP" altLang="en-US" sz="3323" dirty="0">
                <a:ea typeface="ＤＦＰ特太ゴシック体"/>
                <a:cs typeface="ＤＦＰ特太ゴシック体"/>
              </a:rPr>
              <a:t>⑨</a:t>
            </a:r>
            <a:r>
              <a:rPr lang="en-US" altLang="ja-JP" sz="3323" dirty="0">
                <a:ea typeface="ＤＦＰ特太ゴシック体"/>
                <a:cs typeface="ＤＦＰ特太ゴシック体"/>
              </a:rPr>
              <a:t>  </a:t>
            </a:r>
            <a:r>
              <a:rPr lang="ja-JP" altLang="en-US" sz="3323" dirty="0">
                <a:ea typeface="ＤＦＰ特太ゴシック体"/>
                <a:cs typeface="ＤＦＰ特太ゴシック体"/>
              </a:rPr>
              <a:t>年齢別工事の種類別</a:t>
            </a:r>
            <a:r>
              <a:rPr lang="ja-JP" altLang="en-US" sz="3323" dirty="0"/>
              <a:t>死亡災害発生状況</a:t>
            </a:r>
          </a:p>
        </p:txBody>
      </p:sp>
      <p:pic>
        <p:nvPicPr>
          <p:cNvPr id="10244"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5224" y="6059394"/>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10242" name="Object 3"/>
          <p:cNvGraphicFramePr>
            <a:graphicFrameLocks noChangeAspect="1"/>
          </p:cNvGraphicFramePr>
          <p:nvPr>
            <p:extLst/>
          </p:nvPr>
        </p:nvGraphicFramePr>
        <p:xfrm>
          <a:off x="783981" y="902677"/>
          <a:ext cx="7612673" cy="5517174"/>
        </p:xfrm>
        <a:graphic>
          <a:graphicData uri="http://schemas.openxmlformats.org/presentationml/2006/ole">
            <mc:AlternateContent xmlns:mc="http://schemas.openxmlformats.org/markup-compatibility/2006">
              <mc:Choice xmlns:v="urn:schemas-microsoft-com:vml" Requires="v">
                <p:oleObj spid="_x0000_s246812" name="The Graph" r:id="rId5" imgW="4320000" imgH="2880000" progId="WGR.Document">
                  <p:embed/>
                </p:oleObj>
              </mc:Choice>
              <mc:Fallback>
                <p:oleObj name="The Graph" r:id="rId5" imgW="4320000" imgH="2880000" progId="WGR.Document">
                  <p:embed/>
                  <p:pic>
                    <p:nvPicPr>
                      <p:cNvPr id="0" name=""/>
                      <p:cNvPicPr>
                        <a:picLocks noChangeAspect="1" noChangeArrowheads="1"/>
                      </p:cNvPicPr>
                      <p:nvPr/>
                    </p:nvPicPr>
                    <p:blipFill>
                      <a:blip r:embed="rId6"/>
                      <a:srcRect/>
                      <a:stretch>
                        <a:fillRect/>
                      </a:stretch>
                    </p:blipFill>
                    <p:spPr bwMode="auto">
                      <a:xfrm>
                        <a:off x="783981" y="902677"/>
                        <a:ext cx="7612673" cy="5517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テキスト ボックス 10"/>
          <p:cNvSpPr txBox="1">
            <a:spLocks noChangeArrowheads="1"/>
          </p:cNvSpPr>
          <p:nvPr/>
        </p:nvSpPr>
        <p:spPr bwMode="auto">
          <a:xfrm>
            <a:off x="3821389" y="1720363"/>
            <a:ext cx="665285"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23</a:t>
            </a:r>
            <a:endParaRPr lang="ja-JP" altLang="en-US" sz="1292" b="1" i="1" dirty="0"/>
          </a:p>
        </p:txBody>
      </p:sp>
      <p:sp>
        <p:nvSpPr>
          <p:cNvPr id="10247" name="テキスト ボックス 11"/>
          <p:cNvSpPr txBox="1">
            <a:spLocks noChangeArrowheads="1"/>
          </p:cNvSpPr>
          <p:nvPr/>
        </p:nvSpPr>
        <p:spPr bwMode="auto">
          <a:xfrm>
            <a:off x="4590319" y="2018568"/>
            <a:ext cx="665285"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35</a:t>
            </a:r>
            <a:endParaRPr lang="ja-JP" altLang="en-US" sz="1477" b="1" i="1" dirty="0"/>
          </a:p>
        </p:txBody>
      </p:sp>
      <p:sp>
        <p:nvSpPr>
          <p:cNvPr id="10248" name="テキスト ボックス 12"/>
          <p:cNvSpPr txBox="1">
            <a:spLocks noChangeArrowheads="1"/>
          </p:cNvSpPr>
          <p:nvPr/>
        </p:nvSpPr>
        <p:spPr bwMode="auto">
          <a:xfrm>
            <a:off x="7595366" y="2352890"/>
            <a:ext cx="729762"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74</a:t>
            </a:r>
            <a:endParaRPr lang="ja-JP" altLang="en-US" sz="1292" b="1" i="1" dirty="0"/>
          </a:p>
        </p:txBody>
      </p:sp>
      <p:sp>
        <p:nvSpPr>
          <p:cNvPr id="10249" name="テキスト ボックス 13"/>
          <p:cNvSpPr txBox="1">
            <a:spLocks noChangeArrowheads="1"/>
          </p:cNvSpPr>
          <p:nvPr/>
        </p:nvSpPr>
        <p:spPr bwMode="auto">
          <a:xfrm>
            <a:off x="5037994" y="2678724"/>
            <a:ext cx="731227"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40</a:t>
            </a:r>
            <a:endParaRPr lang="ja-JP" altLang="en-US" sz="1477" b="1" i="1" dirty="0"/>
          </a:p>
        </p:txBody>
      </p:sp>
      <p:sp>
        <p:nvSpPr>
          <p:cNvPr id="10250" name="テキスト ボックス 14"/>
          <p:cNvSpPr txBox="1">
            <a:spLocks noChangeArrowheads="1"/>
          </p:cNvSpPr>
          <p:nvPr/>
        </p:nvSpPr>
        <p:spPr bwMode="auto">
          <a:xfrm>
            <a:off x="4418436" y="3056187"/>
            <a:ext cx="530469" cy="26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108" b="1" i="1" dirty="0">
                <a:latin typeface="Arial Black" panose="020B0A04020102020204" pitchFamily="34" charset="0"/>
              </a:rPr>
              <a:t>33</a:t>
            </a:r>
            <a:endParaRPr lang="ja-JP" altLang="en-US" sz="1108" b="1" i="1" dirty="0">
              <a:latin typeface="Arial Black" panose="020B0A04020102020204" pitchFamily="34" charset="0"/>
            </a:endParaRPr>
          </a:p>
        </p:txBody>
      </p:sp>
      <p:sp>
        <p:nvSpPr>
          <p:cNvPr id="10251" name="テキスト ボックス 15"/>
          <p:cNvSpPr txBox="1">
            <a:spLocks noChangeArrowheads="1"/>
          </p:cNvSpPr>
          <p:nvPr/>
        </p:nvSpPr>
        <p:spPr bwMode="auto">
          <a:xfrm>
            <a:off x="3845617" y="3305390"/>
            <a:ext cx="531934"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26</a:t>
            </a:r>
            <a:endParaRPr lang="ja-JP" altLang="en-US" sz="1292" b="1" i="1" dirty="0"/>
          </a:p>
        </p:txBody>
      </p:sp>
      <p:sp>
        <p:nvSpPr>
          <p:cNvPr id="10252" name="テキスト ボックス 16"/>
          <p:cNvSpPr txBox="1">
            <a:spLocks noChangeArrowheads="1"/>
          </p:cNvSpPr>
          <p:nvPr/>
        </p:nvSpPr>
        <p:spPr bwMode="auto">
          <a:xfrm>
            <a:off x="3821388" y="3636566"/>
            <a:ext cx="531934"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25</a:t>
            </a:r>
            <a:endParaRPr lang="ja-JP" altLang="en-US" sz="1292" b="1" i="1" dirty="0"/>
          </a:p>
        </p:txBody>
      </p:sp>
      <p:sp>
        <p:nvSpPr>
          <p:cNvPr id="10253" name="テキスト ボックス 17"/>
          <p:cNvSpPr txBox="1">
            <a:spLocks noChangeArrowheads="1"/>
          </p:cNvSpPr>
          <p:nvPr/>
        </p:nvSpPr>
        <p:spPr bwMode="auto">
          <a:xfrm>
            <a:off x="3674382" y="3969208"/>
            <a:ext cx="531934"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23</a:t>
            </a:r>
            <a:endParaRPr lang="ja-JP" altLang="en-US" sz="1292" b="1" i="1" dirty="0"/>
          </a:p>
        </p:txBody>
      </p:sp>
      <p:sp>
        <p:nvSpPr>
          <p:cNvPr id="10254" name="テキスト ボックス 18"/>
          <p:cNvSpPr txBox="1">
            <a:spLocks noChangeArrowheads="1"/>
          </p:cNvSpPr>
          <p:nvPr/>
        </p:nvSpPr>
        <p:spPr bwMode="auto">
          <a:xfrm>
            <a:off x="3531357" y="4255845"/>
            <a:ext cx="531934"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21</a:t>
            </a:r>
            <a:endParaRPr lang="ja-JP" altLang="en-US" b="1" i="1" dirty="0"/>
          </a:p>
        </p:txBody>
      </p:sp>
      <p:sp>
        <p:nvSpPr>
          <p:cNvPr id="10255" name="テキスト ボックス 19"/>
          <p:cNvSpPr txBox="1">
            <a:spLocks noChangeArrowheads="1"/>
          </p:cNvSpPr>
          <p:nvPr/>
        </p:nvSpPr>
        <p:spPr bwMode="auto">
          <a:xfrm>
            <a:off x="3354858" y="4617300"/>
            <a:ext cx="531934"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17</a:t>
            </a:r>
            <a:endParaRPr lang="ja-JP" altLang="en-US" b="1" i="1" dirty="0"/>
          </a:p>
        </p:txBody>
      </p:sp>
      <p:sp>
        <p:nvSpPr>
          <p:cNvPr id="10256" name="テキスト ボックス 20"/>
          <p:cNvSpPr txBox="1">
            <a:spLocks noChangeArrowheads="1"/>
          </p:cNvSpPr>
          <p:nvPr/>
        </p:nvSpPr>
        <p:spPr bwMode="auto">
          <a:xfrm>
            <a:off x="3004843" y="4917457"/>
            <a:ext cx="530469"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13</a:t>
            </a:r>
            <a:endParaRPr lang="ja-JP" altLang="en-US" b="1" i="1" dirty="0"/>
          </a:p>
        </p:txBody>
      </p:sp>
      <p:sp>
        <p:nvSpPr>
          <p:cNvPr id="10257" name="テキスト ボックス 21"/>
          <p:cNvSpPr txBox="1">
            <a:spLocks noChangeArrowheads="1"/>
          </p:cNvSpPr>
          <p:nvPr/>
        </p:nvSpPr>
        <p:spPr bwMode="auto">
          <a:xfrm>
            <a:off x="2734212" y="5233980"/>
            <a:ext cx="465992"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7</a:t>
            </a:r>
            <a:endParaRPr lang="ja-JP" altLang="en-US" b="1" i="1" dirty="0"/>
          </a:p>
        </p:txBody>
      </p:sp>
      <p:sp>
        <p:nvSpPr>
          <p:cNvPr id="10258" name="テキスト ボックス 22"/>
          <p:cNvSpPr txBox="1">
            <a:spLocks noChangeArrowheads="1"/>
          </p:cNvSpPr>
          <p:nvPr/>
        </p:nvSpPr>
        <p:spPr bwMode="auto">
          <a:xfrm>
            <a:off x="2667538" y="5518265"/>
            <a:ext cx="599342"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92" b="1" i="1" dirty="0"/>
              <a:t>5</a:t>
            </a:r>
            <a:endParaRPr lang="ja-JP" altLang="en-US" b="1" i="1" dirty="0"/>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11</a:t>
            </a:fld>
            <a:endParaRPr lang="ja-JP" altLang="en-US"/>
          </a:p>
        </p:txBody>
      </p:sp>
    </p:spTree>
    <p:extLst>
      <p:ext uri="{BB962C8B-B14F-4D97-AF65-F5344CB8AC3E}">
        <p14:creationId xmlns:p14="http://schemas.microsoft.com/office/powerpoint/2010/main" val="2575527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タイトル 1"/>
          <p:cNvSpPr>
            <a:spLocks noGrp="1"/>
          </p:cNvSpPr>
          <p:nvPr>
            <p:ph type="title"/>
          </p:nvPr>
        </p:nvSpPr>
        <p:spPr>
          <a:xfrm>
            <a:off x="250825" y="188913"/>
            <a:ext cx="8642350" cy="779462"/>
          </a:xfrm>
        </p:spPr>
        <p:txBody>
          <a:bodyPr>
            <a:normAutofit fontScale="90000"/>
          </a:bodyPr>
          <a:lstStyle/>
          <a:p>
            <a:pPr algn="ctr" eaLnBrk="1" hangingPunct="1"/>
            <a:r>
              <a:rPr lang="ja-JP" altLang="en-US" sz="3600" dirty="0" smtClean="0">
                <a:solidFill>
                  <a:schemeClr val="tx1"/>
                </a:solidFill>
                <a:ea typeface="ＤＦＰ特太ゴシック体"/>
                <a:cs typeface="ＤＦＰ特太ゴシック体"/>
              </a:rPr>
              <a:t>⑩　現場入場経過日数別</a:t>
            </a:r>
            <a:r>
              <a:rPr lang="ja-JP" altLang="en-US" sz="3600" dirty="0" smtClean="0">
                <a:solidFill>
                  <a:schemeClr val="tx1"/>
                </a:solidFill>
              </a:rPr>
              <a:t>死亡災害発生状況</a:t>
            </a:r>
          </a:p>
        </p:txBody>
      </p:sp>
      <p:pic>
        <p:nvPicPr>
          <p:cNvPr id="11268" name="Picture 8"/>
          <p:cNvPicPr>
            <a:picLocks noChangeAspect="1" noChangeArrowheads="1"/>
          </p:cNvPicPr>
          <p:nvPr/>
        </p:nvPicPr>
        <p:blipFill>
          <a:blip r:embed="rId4" cstate="print"/>
          <a:srcRect/>
          <a:stretch>
            <a:fillRect/>
          </a:stretch>
        </p:blipFill>
        <p:spPr bwMode="auto">
          <a:xfrm>
            <a:off x="8645525" y="6524625"/>
            <a:ext cx="498475" cy="333375"/>
          </a:xfrm>
          <a:prstGeom prst="rect">
            <a:avLst/>
          </a:prstGeom>
          <a:noFill/>
          <a:ln w="9525">
            <a:noFill/>
            <a:miter lim="800000"/>
            <a:headEnd/>
            <a:tailEnd/>
          </a:ln>
        </p:spPr>
      </p:pic>
      <p:sp>
        <p:nvSpPr>
          <p:cNvPr id="11269" name="テキスト ボックス 3"/>
          <p:cNvSpPr txBox="1">
            <a:spLocks noChangeArrowheads="1"/>
          </p:cNvSpPr>
          <p:nvPr/>
        </p:nvSpPr>
        <p:spPr bwMode="auto">
          <a:xfrm>
            <a:off x="0" y="6488113"/>
            <a:ext cx="2268538" cy="369887"/>
          </a:xfrm>
          <a:prstGeom prst="rect">
            <a:avLst/>
          </a:prstGeom>
          <a:noFill/>
          <a:ln w="9525">
            <a:noFill/>
            <a:miter lim="800000"/>
            <a:headEnd/>
            <a:tailEnd/>
          </a:ln>
        </p:spPr>
        <p:txBody>
          <a:bodyPr>
            <a:spAutoFit/>
          </a:bodyPr>
          <a:lstStyle/>
          <a:p>
            <a:r>
              <a:rPr lang="ja-JP" altLang="en-US">
                <a:solidFill>
                  <a:srgbClr val="0070C0"/>
                </a:solidFill>
              </a:rPr>
              <a:t>（平成</a:t>
            </a:r>
            <a:r>
              <a:rPr lang="en-US" altLang="ja-JP">
                <a:solidFill>
                  <a:srgbClr val="0070C0"/>
                </a:solidFill>
              </a:rPr>
              <a:t>22</a:t>
            </a:r>
            <a:r>
              <a:rPr lang="ja-JP" altLang="en-US">
                <a:solidFill>
                  <a:srgbClr val="0070C0"/>
                </a:solidFill>
              </a:rPr>
              <a:t>年確定値）</a:t>
            </a:r>
          </a:p>
        </p:txBody>
      </p:sp>
      <p:graphicFrame>
        <p:nvGraphicFramePr>
          <p:cNvPr id="11266" name="Object 3"/>
          <p:cNvGraphicFramePr>
            <a:graphicFrameLocks noChangeAspect="1"/>
          </p:cNvGraphicFramePr>
          <p:nvPr/>
        </p:nvGraphicFramePr>
        <p:xfrm>
          <a:off x="395288" y="620713"/>
          <a:ext cx="8640762" cy="5761037"/>
        </p:xfrm>
        <a:graphic>
          <a:graphicData uri="http://schemas.openxmlformats.org/presentationml/2006/ole">
            <mc:AlternateContent xmlns:mc="http://schemas.openxmlformats.org/markup-compatibility/2006">
              <mc:Choice xmlns:v="urn:schemas-microsoft-com:vml" Requires="v">
                <p:oleObj spid="_x0000_s190495" name="The Graph" r:id="rId5" imgW="4320000" imgH="2880000" progId="">
                  <p:embed/>
                </p:oleObj>
              </mc:Choice>
              <mc:Fallback>
                <p:oleObj name="The Graph" r:id="rId5" imgW="4320000" imgH="2880000" progId="">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8" y="620713"/>
                        <a:ext cx="8640762" cy="576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0" name="テキスト ボックス 20"/>
          <p:cNvSpPr txBox="1">
            <a:spLocks noChangeArrowheads="1"/>
          </p:cNvSpPr>
          <p:nvPr/>
        </p:nvSpPr>
        <p:spPr bwMode="auto">
          <a:xfrm>
            <a:off x="4284663" y="3357563"/>
            <a:ext cx="1150937" cy="368300"/>
          </a:xfrm>
          <a:prstGeom prst="rect">
            <a:avLst/>
          </a:prstGeom>
          <a:noFill/>
          <a:ln w="9525">
            <a:noFill/>
            <a:miter lim="800000"/>
            <a:headEnd/>
            <a:tailEnd/>
          </a:ln>
        </p:spPr>
        <p:txBody>
          <a:bodyPr>
            <a:spAutoFit/>
          </a:bodyPr>
          <a:lstStyle/>
          <a:p>
            <a:r>
              <a:rPr lang="ja-JP" altLang="en-US"/>
              <a:t>死亡者数</a:t>
            </a:r>
          </a:p>
        </p:txBody>
      </p:sp>
      <p:sp>
        <p:nvSpPr>
          <p:cNvPr id="11271" name="テキスト ボックス 21"/>
          <p:cNvSpPr txBox="1">
            <a:spLocks noChangeArrowheads="1"/>
          </p:cNvSpPr>
          <p:nvPr/>
        </p:nvSpPr>
        <p:spPr bwMode="auto">
          <a:xfrm>
            <a:off x="6588125" y="1196975"/>
            <a:ext cx="2376488" cy="584200"/>
          </a:xfrm>
          <a:prstGeom prst="rect">
            <a:avLst/>
          </a:prstGeom>
          <a:noFill/>
          <a:ln w="9525">
            <a:noFill/>
            <a:miter lim="800000"/>
            <a:headEnd/>
            <a:tailEnd/>
          </a:ln>
        </p:spPr>
        <p:txBody>
          <a:bodyPr>
            <a:spAutoFit/>
          </a:bodyPr>
          <a:lstStyle/>
          <a:p>
            <a:r>
              <a:rPr lang="ja-JP" altLang="en-US" sz="3200"/>
              <a:t>（平成２２年）</a:t>
            </a:r>
            <a:endParaRPr lang="ja-JP" altLang="en-US"/>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12</a:t>
            </a:fld>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タイトル 1"/>
          <p:cNvSpPr>
            <a:spLocks noGrp="1"/>
          </p:cNvSpPr>
          <p:nvPr>
            <p:ph type="title"/>
          </p:nvPr>
        </p:nvSpPr>
        <p:spPr>
          <a:xfrm>
            <a:off x="783981" y="571502"/>
            <a:ext cx="7596554" cy="719504"/>
          </a:xfrm>
        </p:spPr>
        <p:txBody>
          <a:bodyPr>
            <a:normAutofit/>
          </a:bodyPr>
          <a:lstStyle/>
          <a:p>
            <a:pPr algn="ctr" eaLnBrk="1" hangingPunct="1"/>
            <a:r>
              <a:rPr lang="ja-JP" altLang="en-US" sz="3323" dirty="0">
                <a:ea typeface="ＤＦＰ特太ゴシック体"/>
                <a:cs typeface="ＤＦＰ特太ゴシック体"/>
              </a:rPr>
              <a:t>⑪</a:t>
            </a:r>
            <a:r>
              <a:rPr lang="en-US" altLang="ja-JP" sz="3323" dirty="0">
                <a:ea typeface="ＤＦＰ特太ゴシック体"/>
                <a:cs typeface="ＤＦＰ特太ゴシック体"/>
              </a:rPr>
              <a:t>  </a:t>
            </a:r>
            <a:r>
              <a:rPr lang="ja-JP" altLang="en-US" sz="3323" dirty="0">
                <a:ea typeface="ＤＦＰ特太ゴシック体"/>
                <a:cs typeface="ＤＦＰ特太ゴシック体"/>
              </a:rPr>
              <a:t>熱中症による</a:t>
            </a:r>
            <a:r>
              <a:rPr lang="ja-JP" altLang="en-US" sz="3323" dirty="0"/>
              <a:t>死亡災害発生状況</a:t>
            </a:r>
          </a:p>
        </p:txBody>
      </p:sp>
      <p:graphicFrame>
        <p:nvGraphicFramePr>
          <p:cNvPr id="12290" name="コンテンツ プレースホルダ 8"/>
          <p:cNvGraphicFramePr>
            <a:graphicFrameLocks noGrp="1"/>
          </p:cNvGraphicFramePr>
          <p:nvPr>
            <p:ph idx="1"/>
            <p:extLst/>
          </p:nvPr>
        </p:nvGraphicFramePr>
        <p:xfrm>
          <a:off x="738188" y="1989138"/>
          <a:ext cx="7678737" cy="4084637"/>
        </p:xfrm>
        <a:graphic>
          <a:graphicData uri="http://schemas.openxmlformats.org/presentationml/2006/ole">
            <mc:AlternateContent xmlns:mc="http://schemas.openxmlformats.org/markup-compatibility/2006">
              <mc:Choice xmlns:v="urn:schemas-microsoft-com:vml" Requires="v">
                <p:oleObj spid="_x0000_s247836" name="グラフ" r:id="rId4" imgW="8201169" imgH="4362379" progId="Excel.Chart.8">
                  <p:embed/>
                </p:oleObj>
              </mc:Choice>
              <mc:Fallback>
                <p:oleObj name="グラフ" r:id="rId4" imgW="8201169" imgH="4362379" progId="Excel.Chart.8">
                  <p:embed/>
                  <p:pic>
                    <p:nvPicPr>
                      <p:cNvPr id="0" name=""/>
                      <p:cNvPicPr>
                        <a:picLocks noGrp="1" noChangeArrowheads="1"/>
                      </p:cNvPicPr>
                      <p:nvPr/>
                    </p:nvPicPr>
                    <p:blipFill>
                      <a:blip r:embed="rId5"/>
                      <a:srcRect/>
                      <a:stretch>
                        <a:fillRect/>
                      </a:stretch>
                    </p:blipFill>
                    <p:spPr bwMode="auto">
                      <a:xfrm>
                        <a:off x="738188" y="1989138"/>
                        <a:ext cx="7678737" cy="4084637"/>
                      </a:xfrm>
                      <a:prstGeom prst="rect">
                        <a:avLst/>
                      </a:prstGeom>
                    </p:spPr>
                  </p:pic>
                </p:oleObj>
              </mc:Fallback>
            </mc:AlternateContent>
          </a:graphicData>
        </a:graphic>
      </p:graphicFrame>
      <p:pic>
        <p:nvPicPr>
          <p:cNvPr id="12293"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15350" y="6141013"/>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テキスト ボックス 8"/>
          <p:cNvSpPr txBox="1">
            <a:spLocks noChangeArrowheads="1"/>
          </p:cNvSpPr>
          <p:nvPr/>
        </p:nvSpPr>
        <p:spPr bwMode="auto">
          <a:xfrm>
            <a:off x="1381858" y="2099898"/>
            <a:ext cx="597877" cy="248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15"/>
              <a:t>（人）</a:t>
            </a:r>
          </a:p>
        </p:txBody>
      </p:sp>
      <p:sp>
        <p:nvSpPr>
          <p:cNvPr id="12295"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sp>
        <p:nvSpPr>
          <p:cNvPr id="10" name="線吹き出し 1 (枠付き) 9"/>
          <p:cNvSpPr/>
          <p:nvPr/>
        </p:nvSpPr>
        <p:spPr>
          <a:xfrm>
            <a:off x="6898414" y="4093691"/>
            <a:ext cx="864577" cy="332643"/>
          </a:xfrm>
          <a:prstGeom prst="borderCallout1">
            <a:avLst>
              <a:gd name="adj1" fmla="val 100625"/>
              <a:gd name="adj2" fmla="val 13964"/>
              <a:gd name="adj3" fmla="val 236004"/>
              <a:gd name="adj4" fmla="val -32467"/>
            </a:avLst>
          </a:prstGeom>
          <a:solidFill>
            <a:schemeClr val="accent1"/>
          </a:solidFill>
          <a:ln>
            <a:solidFill>
              <a:schemeClr val="accent2"/>
            </a:solidFill>
          </a:ln>
        </p:spPr>
        <p:style>
          <a:lnRef idx="2">
            <a:schemeClr val="accent1">
              <a:shade val="50000"/>
            </a:schemeClr>
          </a:lnRef>
          <a:fillRef idx="1002">
            <a:schemeClr val="lt2"/>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r>
              <a:rPr lang="ja-JP" altLang="en-US" sz="1477" b="1" dirty="0">
                <a:latin typeface="+mj-ea"/>
                <a:ea typeface="+mj-ea"/>
              </a:rPr>
              <a:t>建設業</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13</a:t>
            </a:fld>
            <a:endParaRPr lang="ja-JP" altLang="en-US"/>
          </a:p>
        </p:txBody>
      </p:sp>
    </p:spTree>
    <p:extLst>
      <p:ext uri="{BB962C8B-B14F-4D97-AF65-F5344CB8AC3E}">
        <p14:creationId xmlns:p14="http://schemas.microsoft.com/office/powerpoint/2010/main" val="3740400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863600" y="173038"/>
            <a:ext cx="7137400" cy="546100"/>
          </a:xfrm>
          <a:noFill/>
        </p:spPr>
        <p:txBody>
          <a:bodyPr>
            <a:normAutofit fontScale="90000"/>
          </a:bodyPr>
          <a:lstStyle/>
          <a:p>
            <a:r>
              <a:rPr lang="ja-JP" altLang="en-US" sz="3600" b="1" smtClean="0">
                <a:solidFill>
                  <a:srgbClr val="000066"/>
                </a:solidFill>
              </a:rPr>
              <a:t>労働災害の推移（Ｓ２８～Ｈ２３</a:t>
            </a:r>
            <a:r>
              <a:rPr lang="ja-JP" altLang="en-US" sz="3600" b="1" smtClean="0"/>
              <a:t>）</a:t>
            </a:r>
          </a:p>
        </p:txBody>
      </p:sp>
      <p:sp>
        <p:nvSpPr>
          <p:cNvPr id="6149" name="Rectangle 3"/>
          <p:cNvSpPr>
            <a:spLocks noGrp="1" noChangeArrowheads="1"/>
          </p:cNvSpPr>
          <p:nvPr>
            <p:ph idx="1"/>
          </p:nvPr>
        </p:nvSpPr>
        <p:spPr>
          <a:xfrm>
            <a:off x="457200" y="1041400"/>
            <a:ext cx="8229600" cy="5173663"/>
          </a:xfrm>
        </p:spPr>
        <p:txBody>
          <a:bodyPr/>
          <a:lstStyle/>
          <a:p>
            <a:pPr>
              <a:buFontTx/>
              <a:buNone/>
            </a:pPr>
            <a:r>
              <a:rPr lang="ja-JP" altLang="en-US" smtClean="0"/>
              <a:t>　　　　　　　　　　　　　　　　　　　　　　　　　　　　　</a:t>
            </a:r>
          </a:p>
        </p:txBody>
      </p:sp>
      <p:pic>
        <p:nvPicPr>
          <p:cNvPr id="6150" name="Picture 4" descr="昭和28年からの労働災害の推移">
            <a:hlinkClick r:id="rId2"/>
          </p:cNvPr>
          <p:cNvPicPr>
            <a:picLocks noChangeAspect="1" noChangeArrowheads="1"/>
          </p:cNvPicPr>
          <p:nvPr/>
        </p:nvPicPr>
        <p:blipFill>
          <a:blip r:embed="rId3" cstate="print"/>
          <a:srcRect/>
          <a:stretch>
            <a:fillRect/>
          </a:stretch>
        </p:blipFill>
        <p:spPr bwMode="auto">
          <a:xfrm>
            <a:off x="165100" y="766763"/>
            <a:ext cx="8794750" cy="5499100"/>
          </a:xfrm>
          <a:prstGeom prst="rect">
            <a:avLst/>
          </a:prstGeom>
          <a:noFill/>
          <a:ln w="9525">
            <a:noFill/>
            <a:miter lim="800000"/>
            <a:headEnd/>
            <a:tailEnd/>
          </a:ln>
        </p:spPr>
      </p:pic>
      <p:sp>
        <p:nvSpPr>
          <p:cNvPr id="6151" name="Rectangle 5"/>
          <p:cNvSpPr>
            <a:spLocks noChangeArrowheads="1"/>
          </p:cNvSpPr>
          <p:nvPr/>
        </p:nvSpPr>
        <p:spPr bwMode="auto">
          <a:xfrm>
            <a:off x="3644900" y="1193800"/>
            <a:ext cx="2298700" cy="520700"/>
          </a:xfrm>
          <a:prstGeom prst="rect">
            <a:avLst/>
          </a:prstGeom>
          <a:solidFill>
            <a:srgbClr val="FFFF99"/>
          </a:solidFill>
          <a:ln w="12700">
            <a:solidFill>
              <a:schemeClr val="tx1"/>
            </a:solidFill>
            <a:miter lim="800000"/>
            <a:headEnd/>
            <a:tailEnd/>
          </a:ln>
        </p:spPr>
        <p:txBody>
          <a:bodyPr wrap="none" anchor="ctr"/>
          <a:lstStyle/>
          <a:p>
            <a:r>
              <a:rPr lang="ja-JP" altLang="en-US" sz="1300" b="1"/>
              <a:t>Ｓ４７年の労働安全衛生法制定</a:t>
            </a:r>
          </a:p>
          <a:p>
            <a:r>
              <a:rPr lang="ja-JP" altLang="en-US" sz="1300" b="1"/>
              <a:t>を契機に災害が減少する</a:t>
            </a:r>
          </a:p>
        </p:txBody>
      </p:sp>
      <p:sp>
        <p:nvSpPr>
          <p:cNvPr id="6152" name="Rectangle 6"/>
          <p:cNvSpPr>
            <a:spLocks noChangeArrowheads="1"/>
          </p:cNvSpPr>
          <p:nvPr/>
        </p:nvSpPr>
        <p:spPr bwMode="auto">
          <a:xfrm>
            <a:off x="1498600" y="2781300"/>
            <a:ext cx="1511300" cy="787400"/>
          </a:xfrm>
          <a:prstGeom prst="rect">
            <a:avLst/>
          </a:prstGeom>
          <a:solidFill>
            <a:srgbClr val="FFFF99"/>
          </a:solidFill>
          <a:ln w="12700">
            <a:solidFill>
              <a:schemeClr val="tx1"/>
            </a:solidFill>
            <a:miter lim="800000"/>
            <a:headEnd/>
            <a:tailEnd/>
          </a:ln>
        </p:spPr>
        <p:txBody>
          <a:bodyPr wrap="none" anchor="ctr"/>
          <a:lstStyle/>
          <a:p>
            <a:r>
              <a:rPr lang="ja-JP" altLang="en-US" sz="1300" b="1"/>
              <a:t>建設業の死亡災害の</a:t>
            </a:r>
          </a:p>
          <a:p>
            <a:r>
              <a:rPr lang="ja-JP" altLang="en-US" sz="1300" b="1"/>
              <a:t>ピークはＳ３６年の</a:t>
            </a:r>
          </a:p>
          <a:p>
            <a:r>
              <a:rPr lang="ja-JP" altLang="en-US" sz="1300" b="1"/>
              <a:t>２，６５２人</a:t>
            </a:r>
          </a:p>
          <a:p>
            <a:r>
              <a:rPr lang="ja-JP" altLang="en-US" sz="1300" b="1"/>
              <a:t>（度数率２５．５３）</a:t>
            </a:r>
          </a:p>
        </p:txBody>
      </p:sp>
      <p:sp>
        <p:nvSpPr>
          <p:cNvPr id="6153" name="Line 7"/>
          <p:cNvSpPr>
            <a:spLocks noChangeShapeType="1"/>
          </p:cNvSpPr>
          <p:nvPr/>
        </p:nvSpPr>
        <p:spPr bwMode="auto">
          <a:xfrm flipH="1">
            <a:off x="2044700" y="3594100"/>
            <a:ext cx="88900" cy="279400"/>
          </a:xfrm>
          <a:prstGeom prst="line">
            <a:avLst/>
          </a:prstGeom>
          <a:noFill/>
          <a:ln w="57150">
            <a:solidFill>
              <a:srgbClr val="0000FF"/>
            </a:solidFill>
            <a:round/>
            <a:headEnd/>
            <a:tailEnd type="triangle" w="med" len="med"/>
          </a:ln>
        </p:spPr>
        <p:txBody>
          <a:bodyPr wrap="none" anchor="ctr"/>
          <a:lstStyle/>
          <a:p>
            <a:endParaRPr lang="ja-JP" altLang="en-US"/>
          </a:p>
        </p:txBody>
      </p:sp>
      <p:sp>
        <p:nvSpPr>
          <p:cNvPr id="6154" name="Line 8"/>
          <p:cNvSpPr>
            <a:spLocks noChangeShapeType="1"/>
          </p:cNvSpPr>
          <p:nvPr/>
        </p:nvSpPr>
        <p:spPr bwMode="auto">
          <a:xfrm flipH="1">
            <a:off x="3505200" y="1778000"/>
            <a:ext cx="88900" cy="279400"/>
          </a:xfrm>
          <a:prstGeom prst="line">
            <a:avLst/>
          </a:prstGeom>
          <a:noFill/>
          <a:ln w="57150">
            <a:solidFill>
              <a:srgbClr val="0000FF"/>
            </a:solidFill>
            <a:round/>
            <a:headEnd/>
            <a:tailEnd type="triangle" w="med" len="med"/>
          </a:ln>
        </p:spPr>
        <p:txBody>
          <a:bodyPr wrap="none" anchor="ctr"/>
          <a:lstStyle/>
          <a:p>
            <a:endParaRPr lang="ja-JP" altLang="en-US"/>
          </a:p>
        </p:txBody>
      </p:sp>
      <p:sp>
        <p:nvSpPr>
          <p:cNvPr id="6155" name="Rectangle 9"/>
          <p:cNvSpPr>
            <a:spLocks noChangeArrowheads="1"/>
          </p:cNvSpPr>
          <p:nvPr/>
        </p:nvSpPr>
        <p:spPr bwMode="auto">
          <a:xfrm>
            <a:off x="7073900" y="3441700"/>
            <a:ext cx="1257300" cy="431800"/>
          </a:xfrm>
          <a:prstGeom prst="rect">
            <a:avLst/>
          </a:prstGeom>
          <a:solidFill>
            <a:srgbClr val="FF99FF"/>
          </a:solidFill>
          <a:ln w="12700">
            <a:solidFill>
              <a:schemeClr val="tx1"/>
            </a:solidFill>
            <a:miter lim="800000"/>
            <a:headEnd/>
            <a:tailEnd/>
          </a:ln>
        </p:spPr>
        <p:txBody>
          <a:bodyPr wrap="none" anchor="ctr"/>
          <a:lstStyle/>
          <a:p>
            <a:r>
              <a:rPr lang="ja-JP" altLang="en-US" sz="1300" b="1" dirty="0" smtClean="0"/>
              <a:t>Ｈ２４年</a:t>
            </a:r>
            <a:r>
              <a:rPr lang="ja-JP" altLang="en-US" sz="1300" b="1" dirty="0"/>
              <a:t>：</a:t>
            </a:r>
            <a:r>
              <a:rPr lang="ja-JP" altLang="en-US" sz="1300" b="1" dirty="0" smtClean="0"/>
              <a:t>３６７人</a:t>
            </a:r>
            <a:endParaRPr lang="ja-JP" altLang="en-US" sz="1300" b="1" dirty="0"/>
          </a:p>
          <a:p>
            <a:r>
              <a:rPr lang="ja-JP" altLang="en-US" sz="1300" b="1" dirty="0"/>
              <a:t>（</a:t>
            </a:r>
            <a:r>
              <a:rPr lang="ja-JP" altLang="en-US" sz="1300" b="1" dirty="0" smtClean="0"/>
              <a:t>度数率０．８３）</a:t>
            </a:r>
            <a:endParaRPr lang="ja-JP" altLang="en-US" sz="1300" b="1" dirty="0"/>
          </a:p>
        </p:txBody>
      </p:sp>
      <p:sp>
        <p:nvSpPr>
          <p:cNvPr id="6156" name="Line 10"/>
          <p:cNvSpPr>
            <a:spLocks noChangeShapeType="1"/>
          </p:cNvSpPr>
          <p:nvPr/>
        </p:nvSpPr>
        <p:spPr bwMode="auto">
          <a:xfrm>
            <a:off x="8242300" y="5067300"/>
            <a:ext cx="76200" cy="292100"/>
          </a:xfrm>
          <a:prstGeom prst="line">
            <a:avLst/>
          </a:prstGeom>
          <a:noFill/>
          <a:ln w="57150">
            <a:solidFill>
              <a:srgbClr val="0000FF"/>
            </a:solidFill>
            <a:round/>
            <a:headEnd/>
            <a:tailEnd type="triangle" w="med" len="med"/>
          </a:ln>
        </p:spPr>
        <p:txBody>
          <a:bodyPr wrap="none" anchor="ctr"/>
          <a:lstStyle/>
          <a:p>
            <a:endParaRPr lang="ja-JP" altLang="en-US"/>
          </a:p>
        </p:txBody>
      </p:sp>
      <p:sp>
        <p:nvSpPr>
          <p:cNvPr id="13" name="Rectangle 9"/>
          <p:cNvSpPr>
            <a:spLocks noChangeArrowheads="1"/>
          </p:cNvSpPr>
          <p:nvPr/>
        </p:nvSpPr>
        <p:spPr bwMode="auto">
          <a:xfrm>
            <a:off x="7073900" y="3937000"/>
            <a:ext cx="1257300" cy="431800"/>
          </a:xfrm>
          <a:prstGeom prst="rect">
            <a:avLst/>
          </a:prstGeom>
          <a:solidFill>
            <a:srgbClr val="FFFF99"/>
          </a:solidFill>
          <a:ln w="12700">
            <a:solidFill>
              <a:schemeClr val="tx1"/>
            </a:solidFill>
            <a:miter lim="800000"/>
            <a:headEnd/>
            <a:tailEnd/>
          </a:ln>
        </p:spPr>
        <p:txBody>
          <a:bodyPr wrap="none" anchor="ctr"/>
          <a:lstStyle/>
          <a:p>
            <a:r>
              <a:rPr lang="ja-JP" altLang="en-US" sz="1300" b="1" dirty="0" smtClean="0"/>
              <a:t>Ｈ２３年</a:t>
            </a:r>
            <a:r>
              <a:rPr lang="ja-JP" altLang="en-US" sz="1300" b="1" dirty="0"/>
              <a:t>：</a:t>
            </a:r>
            <a:r>
              <a:rPr lang="ja-JP" altLang="en-US" sz="1300" b="1" dirty="0" smtClean="0"/>
              <a:t>３４２人</a:t>
            </a:r>
            <a:endParaRPr lang="ja-JP" altLang="en-US" sz="1300" b="1" dirty="0"/>
          </a:p>
          <a:p>
            <a:r>
              <a:rPr lang="ja-JP" altLang="en-US" sz="1300" b="1" dirty="0"/>
              <a:t>（</a:t>
            </a:r>
            <a:r>
              <a:rPr lang="ja-JP" altLang="en-US" sz="1300" b="1" dirty="0" smtClean="0"/>
              <a:t>度数率０．８５）</a:t>
            </a:r>
            <a:endParaRPr lang="ja-JP" altLang="en-US" sz="1300" b="1" dirty="0"/>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14</a:t>
            </a:fld>
            <a:endParaRPr lang="ja-JP"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251520" y="642259"/>
            <a:ext cx="8640960" cy="666750"/>
          </a:xfrm>
        </p:spPr>
        <p:txBody>
          <a:bodyPr>
            <a:noAutofit/>
          </a:bodyPr>
          <a:lstStyle/>
          <a:p>
            <a:pPr algn="l" eaLnBrk="1" hangingPunct="1"/>
            <a:r>
              <a:rPr lang="ja-JP" altLang="en-US" sz="4300" b="1" dirty="0" smtClean="0">
                <a:solidFill>
                  <a:srgbClr val="000066"/>
                </a:solidFill>
                <a:latin typeface="HGP創英角ｺﾞｼｯｸUB" panose="020B0900000000000000" pitchFamily="50" charset="-128"/>
                <a:ea typeface="HGP創英角ｺﾞｼｯｸUB" panose="020B0900000000000000" pitchFamily="50" charset="-128"/>
              </a:rPr>
              <a:t>２</a:t>
            </a:r>
            <a:r>
              <a:rPr lang="en-US" altLang="ja-JP" sz="4300" b="1" dirty="0" smtClean="0">
                <a:solidFill>
                  <a:srgbClr val="000066"/>
                </a:solidFill>
                <a:latin typeface="HGP創英角ｺﾞｼｯｸUB" panose="020B0900000000000000" pitchFamily="50" charset="-128"/>
                <a:ea typeface="HGP創英角ｺﾞｼｯｸUB" panose="020B0900000000000000" pitchFamily="50" charset="-128"/>
              </a:rPr>
              <a:t>.</a:t>
            </a:r>
            <a:r>
              <a:rPr lang="ja-JP" altLang="en-US" sz="4300" b="1" dirty="0">
                <a:solidFill>
                  <a:srgbClr val="000066"/>
                </a:solidFill>
                <a:latin typeface="HGP創英角ｺﾞｼｯｸUB" panose="020B0900000000000000" pitchFamily="50" charset="-128"/>
                <a:ea typeface="HGP創英角ｺﾞｼｯｸUB" panose="020B0900000000000000" pitchFamily="50" charset="-128"/>
              </a:rPr>
              <a:t>　災害はどのようにして</a:t>
            </a:r>
            <a:r>
              <a:rPr lang="ja-JP" altLang="en-US" sz="4300" b="1" dirty="0" smtClean="0">
                <a:solidFill>
                  <a:srgbClr val="000066"/>
                </a:solidFill>
                <a:latin typeface="HGP創英角ｺﾞｼｯｸUB" panose="020B0900000000000000" pitchFamily="50" charset="-128"/>
                <a:ea typeface="HGP創英角ｺﾞｼｯｸUB" panose="020B0900000000000000" pitchFamily="50" charset="-128"/>
              </a:rPr>
              <a:t>発生する</a:t>
            </a:r>
            <a:r>
              <a:rPr lang="ja-JP" altLang="en-US" sz="4300" b="1" dirty="0">
                <a:solidFill>
                  <a:srgbClr val="000066"/>
                </a:solidFill>
                <a:latin typeface="HGP創英角ｺﾞｼｯｸUB" panose="020B0900000000000000" pitchFamily="50" charset="-128"/>
                <a:ea typeface="HGP創英角ｺﾞｼｯｸUB" panose="020B0900000000000000" pitchFamily="50" charset="-128"/>
              </a:rPr>
              <a:t>か</a:t>
            </a:r>
          </a:p>
        </p:txBody>
      </p:sp>
      <p:sp>
        <p:nvSpPr>
          <p:cNvPr id="14341" name="Rectangle 3"/>
          <p:cNvSpPr>
            <a:spLocks noGrp="1" noChangeArrowheads="1"/>
          </p:cNvSpPr>
          <p:nvPr>
            <p:ph type="body" idx="1"/>
          </p:nvPr>
        </p:nvSpPr>
        <p:spPr>
          <a:xfrm>
            <a:off x="849923" y="1844921"/>
            <a:ext cx="7596554" cy="4239357"/>
          </a:xfrm>
          <a:noFill/>
        </p:spPr>
        <p:txBody>
          <a:bodyPr>
            <a:normAutofit/>
          </a:bodyPr>
          <a:lstStyle/>
          <a:p>
            <a:pPr marL="252052" indent="-252052">
              <a:buNone/>
            </a:pPr>
            <a:r>
              <a:rPr lang="ja-JP" altLang="en-US" sz="2800" b="1" dirty="0" smtClean="0">
                <a:solidFill>
                  <a:srgbClr val="0000FF"/>
                </a:solidFill>
                <a:latin typeface="HGP創英角ｺﾞｼｯｸUB" panose="020B0900000000000000" pitchFamily="50" charset="-128"/>
                <a:ea typeface="HGP創英角ｺﾞｼｯｸUB" panose="020B0900000000000000" pitchFamily="50" charset="-128"/>
              </a:rPr>
              <a:t>（１）　災害は人と物の接触により発生する</a:t>
            </a:r>
          </a:p>
        </p:txBody>
      </p:sp>
      <p:sp>
        <p:nvSpPr>
          <p:cNvPr id="14342" name="Rectangle 4"/>
          <p:cNvSpPr>
            <a:spLocks noChangeArrowheads="1"/>
          </p:cNvSpPr>
          <p:nvPr/>
        </p:nvSpPr>
        <p:spPr bwMode="auto">
          <a:xfrm>
            <a:off x="4572002" y="2897067"/>
            <a:ext cx="1063869" cy="1062403"/>
          </a:xfrm>
          <a:prstGeom prst="rect">
            <a:avLst/>
          </a:prstGeom>
          <a:solidFill>
            <a:srgbClr val="00FFFF"/>
          </a:solidFill>
          <a:ln w="38100">
            <a:solidFill>
              <a:schemeClr val="tx1"/>
            </a:solidFill>
            <a:miter lim="800000"/>
            <a:headEnd/>
            <a:tailEnd/>
          </a:ln>
        </p:spPr>
        <p:txBody>
          <a:bodyPr wrap="none" anchor="ctr"/>
          <a:lstStyle/>
          <a:p>
            <a:pPr algn="ctr"/>
            <a:r>
              <a:rPr lang="ja-JP" altLang="en-US" sz="4431" b="1">
                <a:ea typeface="ＤＨＰ特太ゴシック体" pitchFamily="2" charset="-128"/>
              </a:rPr>
              <a:t>物</a:t>
            </a:r>
          </a:p>
        </p:txBody>
      </p:sp>
      <p:sp>
        <p:nvSpPr>
          <p:cNvPr id="14343" name="Rectangle 5"/>
          <p:cNvSpPr>
            <a:spLocks noChangeArrowheads="1"/>
          </p:cNvSpPr>
          <p:nvPr/>
        </p:nvSpPr>
        <p:spPr bwMode="auto">
          <a:xfrm>
            <a:off x="4572002" y="4692163"/>
            <a:ext cx="1063869" cy="1129812"/>
          </a:xfrm>
          <a:prstGeom prst="rect">
            <a:avLst/>
          </a:prstGeom>
          <a:solidFill>
            <a:srgbClr val="00FFFF"/>
          </a:solidFill>
          <a:ln w="38100">
            <a:solidFill>
              <a:schemeClr val="tx1"/>
            </a:solidFill>
            <a:miter lim="800000"/>
            <a:headEnd/>
            <a:tailEnd/>
          </a:ln>
        </p:spPr>
        <p:txBody>
          <a:bodyPr wrap="none" anchor="ctr"/>
          <a:lstStyle/>
          <a:p>
            <a:pPr algn="ctr"/>
            <a:r>
              <a:rPr lang="ja-JP" altLang="en-US" sz="4431">
                <a:ea typeface="ＤＨＰ特太ゴシック体" pitchFamily="2" charset="-128"/>
              </a:rPr>
              <a:t>人</a:t>
            </a:r>
          </a:p>
        </p:txBody>
      </p:sp>
      <p:sp>
        <p:nvSpPr>
          <p:cNvPr id="14344" name="AutoShape 6"/>
          <p:cNvSpPr>
            <a:spLocks noChangeArrowheads="1"/>
          </p:cNvSpPr>
          <p:nvPr/>
        </p:nvSpPr>
        <p:spPr bwMode="auto">
          <a:xfrm>
            <a:off x="7363558" y="3827585"/>
            <a:ext cx="1129811" cy="997927"/>
          </a:xfrm>
          <a:prstGeom prst="irregularSeal1">
            <a:avLst/>
          </a:prstGeom>
          <a:solidFill>
            <a:srgbClr val="FF66CC"/>
          </a:solidFill>
          <a:ln w="9525">
            <a:solidFill>
              <a:schemeClr val="tx1"/>
            </a:solidFill>
            <a:miter lim="800000"/>
            <a:headEnd/>
            <a:tailEnd/>
          </a:ln>
        </p:spPr>
        <p:txBody>
          <a:bodyPr wrap="none" anchor="ctr"/>
          <a:lstStyle/>
          <a:p>
            <a:pPr algn="ctr"/>
            <a:r>
              <a:rPr lang="ja-JP" altLang="en-US" sz="3323" dirty="0">
                <a:ea typeface="ＤＨＰ特太ゴシック体" pitchFamily="2" charset="-128"/>
              </a:rPr>
              <a:t>災害</a:t>
            </a:r>
          </a:p>
          <a:p>
            <a:pPr algn="ctr"/>
            <a:r>
              <a:rPr lang="ja-JP" altLang="en-US" sz="3323" dirty="0">
                <a:ea typeface="ＤＨＰ特太ゴシック体" pitchFamily="2" charset="-128"/>
              </a:rPr>
              <a:t>発生</a:t>
            </a:r>
          </a:p>
        </p:txBody>
      </p:sp>
      <p:sp>
        <p:nvSpPr>
          <p:cNvPr id="14345" name="AutoShape 7"/>
          <p:cNvSpPr>
            <a:spLocks noChangeArrowheads="1"/>
          </p:cNvSpPr>
          <p:nvPr/>
        </p:nvSpPr>
        <p:spPr bwMode="auto">
          <a:xfrm>
            <a:off x="5901104" y="3894992"/>
            <a:ext cx="797169" cy="798635"/>
          </a:xfrm>
          <a:prstGeom prst="irregularSeal2">
            <a:avLst/>
          </a:prstGeom>
          <a:solidFill>
            <a:srgbClr val="FFCC99"/>
          </a:solidFill>
          <a:ln w="9525">
            <a:solidFill>
              <a:schemeClr val="tx1"/>
            </a:solidFill>
            <a:miter lim="800000"/>
            <a:headEnd/>
            <a:tailEnd/>
          </a:ln>
        </p:spPr>
        <p:txBody>
          <a:bodyPr wrap="none" anchor="ctr"/>
          <a:lstStyle/>
          <a:p>
            <a:pPr algn="ctr"/>
            <a:r>
              <a:rPr lang="ja-JP" altLang="en-US" sz="3323"/>
              <a:t>接触</a:t>
            </a:r>
          </a:p>
        </p:txBody>
      </p:sp>
      <p:sp>
        <p:nvSpPr>
          <p:cNvPr id="14346" name="Rectangle 8"/>
          <p:cNvSpPr>
            <a:spLocks noChangeArrowheads="1"/>
          </p:cNvSpPr>
          <p:nvPr/>
        </p:nvSpPr>
        <p:spPr bwMode="auto">
          <a:xfrm>
            <a:off x="1913794" y="2897067"/>
            <a:ext cx="2060331" cy="1063869"/>
          </a:xfrm>
          <a:prstGeom prst="rect">
            <a:avLst/>
          </a:prstGeom>
          <a:solidFill>
            <a:srgbClr val="FFFF99"/>
          </a:solidFill>
          <a:ln w="31750">
            <a:solidFill>
              <a:schemeClr val="tx1"/>
            </a:solidFill>
            <a:miter lim="800000"/>
            <a:headEnd/>
            <a:tailEnd/>
          </a:ln>
        </p:spPr>
        <p:txBody>
          <a:bodyPr wrap="none" anchor="ctr"/>
          <a:lstStyle/>
          <a:p>
            <a:pPr algn="ctr"/>
            <a:r>
              <a:rPr lang="ja-JP" altLang="en-US" sz="2585"/>
              <a:t>物的要因</a:t>
            </a:r>
          </a:p>
          <a:p>
            <a:pPr algn="ctr"/>
            <a:r>
              <a:rPr lang="ja-JP" altLang="en-US" sz="2585" b="1">
                <a:solidFill>
                  <a:srgbClr val="DB2703"/>
                </a:solidFill>
              </a:rPr>
              <a:t>不安全な状態</a:t>
            </a:r>
          </a:p>
        </p:txBody>
      </p:sp>
      <p:sp>
        <p:nvSpPr>
          <p:cNvPr id="14347" name="Rectangle 9"/>
          <p:cNvSpPr>
            <a:spLocks noChangeArrowheads="1"/>
          </p:cNvSpPr>
          <p:nvPr/>
        </p:nvSpPr>
        <p:spPr bwMode="auto">
          <a:xfrm>
            <a:off x="1913794" y="4692163"/>
            <a:ext cx="2060331" cy="1129812"/>
          </a:xfrm>
          <a:prstGeom prst="rect">
            <a:avLst/>
          </a:prstGeom>
          <a:solidFill>
            <a:srgbClr val="FFFF99"/>
          </a:solidFill>
          <a:ln w="31750">
            <a:solidFill>
              <a:schemeClr val="tx1"/>
            </a:solidFill>
            <a:miter lim="800000"/>
            <a:headEnd/>
            <a:tailEnd/>
          </a:ln>
        </p:spPr>
        <p:txBody>
          <a:bodyPr wrap="none" anchor="ctr"/>
          <a:lstStyle/>
          <a:p>
            <a:pPr algn="ctr"/>
            <a:r>
              <a:rPr lang="ja-JP" altLang="en-US" sz="2585"/>
              <a:t>人的要因</a:t>
            </a:r>
          </a:p>
          <a:p>
            <a:pPr algn="ctr"/>
            <a:r>
              <a:rPr lang="ja-JP" altLang="en-US" sz="2585" b="1">
                <a:solidFill>
                  <a:srgbClr val="DB2703"/>
                </a:solidFill>
              </a:rPr>
              <a:t>不安全な行動</a:t>
            </a:r>
          </a:p>
        </p:txBody>
      </p:sp>
      <p:sp>
        <p:nvSpPr>
          <p:cNvPr id="14348" name="Rectangle 10"/>
          <p:cNvSpPr>
            <a:spLocks noChangeArrowheads="1"/>
          </p:cNvSpPr>
          <p:nvPr/>
        </p:nvSpPr>
        <p:spPr bwMode="auto">
          <a:xfrm>
            <a:off x="983274" y="2897066"/>
            <a:ext cx="531934" cy="2924908"/>
          </a:xfrm>
          <a:prstGeom prst="rect">
            <a:avLst/>
          </a:prstGeom>
          <a:solidFill>
            <a:srgbClr val="FFCC99"/>
          </a:solidFill>
          <a:ln w="31750">
            <a:solidFill>
              <a:schemeClr val="tx1"/>
            </a:solidFill>
            <a:miter lim="800000"/>
            <a:headEnd/>
            <a:tailEnd/>
          </a:ln>
        </p:spPr>
        <p:txBody>
          <a:bodyPr vert="eaVert" wrap="none" anchor="ctr"/>
          <a:lstStyle/>
          <a:p>
            <a:pPr algn="ctr"/>
            <a:r>
              <a:rPr lang="ja-JP" altLang="en-US" sz="2585"/>
              <a:t>管理上の欠陥</a:t>
            </a:r>
          </a:p>
        </p:txBody>
      </p:sp>
      <p:sp>
        <p:nvSpPr>
          <p:cNvPr id="14349" name="AutoShape 11"/>
          <p:cNvSpPr>
            <a:spLocks noChangeArrowheads="1"/>
          </p:cNvSpPr>
          <p:nvPr/>
        </p:nvSpPr>
        <p:spPr bwMode="auto">
          <a:xfrm>
            <a:off x="5767754" y="4825512"/>
            <a:ext cx="597877" cy="54365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14350" name="AutoShape 12"/>
          <p:cNvSpPr>
            <a:spLocks noChangeArrowheads="1"/>
          </p:cNvSpPr>
          <p:nvPr/>
        </p:nvSpPr>
        <p:spPr bwMode="auto">
          <a:xfrm flipV="1">
            <a:off x="5767754" y="3363058"/>
            <a:ext cx="597877" cy="54365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14351" name="AutoShape 13"/>
          <p:cNvSpPr>
            <a:spLocks noChangeArrowheads="1"/>
          </p:cNvSpPr>
          <p:nvPr/>
        </p:nvSpPr>
        <p:spPr bwMode="auto">
          <a:xfrm>
            <a:off x="6899032" y="4160227"/>
            <a:ext cx="332643" cy="316523"/>
          </a:xfrm>
          <a:prstGeom prst="rightArrow">
            <a:avLst>
              <a:gd name="adj1" fmla="val 50000"/>
              <a:gd name="adj2" fmla="val 26273"/>
            </a:avLst>
          </a:prstGeom>
          <a:solidFill>
            <a:schemeClr val="accent1"/>
          </a:solidFill>
          <a:ln w="9525">
            <a:solidFill>
              <a:schemeClr val="tx1"/>
            </a:solidFill>
            <a:miter lim="800000"/>
            <a:headEnd/>
            <a:tailEnd/>
          </a:ln>
        </p:spPr>
        <p:txBody>
          <a:bodyPr wrap="none" anchor="ctr"/>
          <a:lstStyle/>
          <a:p>
            <a:endParaRPr lang="ja-JP" altLang="en-US"/>
          </a:p>
        </p:txBody>
      </p:sp>
      <p:sp>
        <p:nvSpPr>
          <p:cNvPr id="14352" name="AutoShape 14"/>
          <p:cNvSpPr>
            <a:spLocks noChangeArrowheads="1"/>
          </p:cNvSpPr>
          <p:nvPr/>
        </p:nvSpPr>
        <p:spPr bwMode="auto">
          <a:xfrm>
            <a:off x="4106009" y="3295652"/>
            <a:ext cx="332643" cy="249115"/>
          </a:xfrm>
          <a:prstGeom prst="rightArrow">
            <a:avLst>
              <a:gd name="adj1" fmla="val 50000"/>
              <a:gd name="adj2" fmla="val 33382"/>
            </a:avLst>
          </a:prstGeom>
          <a:solidFill>
            <a:schemeClr val="accent1"/>
          </a:solidFill>
          <a:ln w="9525">
            <a:solidFill>
              <a:schemeClr val="tx1"/>
            </a:solidFill>
            <a:miter lim="800000"/>
            <a:headEnd/>
            <a:tailEnd/>
          </a:ln>
        </p:spPr>
        <p:txBody>
          <a:bodyPr wrap="none" anchor="ctr"/>
          <a:lstStyle/>
          <a:p>
            <a:endParaRPr lang="ja-JP" altLang="en-US"/>
          </a:p>
        </p:txBody>
      </p:sp>
      <p:sp>
        <p:nvSpPr>
          <p:cNvPr id="14353" name="AutoShape 15"/>
          <p:cNvSpPr>
            <a:spLocks noChangeArrowheads="1"/>
          </p:cNvSpPr>
          <p:nvPr/>
        </p:nvSpPr>
        <p:spPr bwMode="auto">
          <a:xfrm>
            <a:off x="4106009" y="5156691"/>
            <a:ext cx="332643" cy="249115"/>
          </a:xfrm>
          <a:prstGeom prst="rightArrow">
            <a:avLst>
              <a:gd name="adj1" fmla="val 50000"/>
              <a:gd name="adj2" fmla="val 33382"/>
            </a:avLst>
          </a:prstGeom>
          <a:solidFill>
            <a:schemeClr val="accent1"/>
          </a:solidFill>
          <a:ln w="9525">
            <a:solidFill>
              <a:schemeClr val="tx1"/>
            </a:solidFill>
            <a:miter lim="800000"/>
            <a:headEnd/>
            <a:tailEnd/>
          </a:ln>
        </p:spPr>
        <p:txBody>
          <a:bodyPr wrap="none" anchor="ctr"/>
          <a:lstStyle/>
          <a:p>
            <a:endParaRPr lang="ja-JP" altLang="en-US"/>
          </a:p>
        </p:txBody>
      </p:sp>
      <p:sp>
        <p:nvSpPr>
          <p:cNvPr id="14354" name="AutoShape 16"/>
          <p:cNvSpPr>
            <a:spLocks noChangeArrowheads="1"/>
          </p:cNvSpPr>
          <p:nvPr/>
        </p:nvSpPr>
        <p:spPr bwMode="auto">
          <a:xfrm rot="-5400000">
            <a:off x="2247169" y="3428268"/>
            <a:ext cx="530469" cy="186250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15</a:t>
            </a:fld>
            <a:endParaRPr lang="ja-JP" altLang="en-US"/>
          </a:p>
        </p:txBody>
      </p:sp>
    </p:spTree>
    <p:extLst>
      <p:ext uri="{BB962C8B-B14F-4D97-AF65-F5344CB8AC3E}">
        <p14:creationId xmlns:p14="http://schemas.microsoft.com/office/powerpoint/2010/main" val="3771087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444500" y="414338"/>
            <a:ext cx="8407400" cy="660400"/>
          </a:xfrm>
        </p:spPr>
        <p:txBody>
          <a:bodyPr>
            <a:normAutofit fontScale="90000"/>
          </a:bodyPr>
          <a:lstStyle/>
          <a:p>
            <a:pPr algn="l" eaLnBrk="1" hangingPunct="1"/>
            <a:r>
              <a:rPr lang="ja-JP" altLang="en-US" sz="3200" b="1" dirty="0" smtClean="0">
                <a:solidFill>
                  <a:srgbClr val="0000FF"/>
                </a:solidFill>
              </a:rPr>
              <a:t>（２）不安全な状態と不安全な行動</a:t>
            </a:r>
            <a:r>
              <a:rPr lang="ja-JP" altLang="en-US" sz="4500" b="1" dirty="0" smtClean="0">
                <a:solidFill>
                  <a:srgbClr val="0000FF"/>
                </a:solidFill>
              </a:rPr>
              <a:t> </a:t>
            </a:r>
          </a:p>
        </p:txBody>
      </p:sp>
      <p:sp>
        <p:nvSpPr>
          <p:cNvPr id="1030" name="Rectangle 3"/>
          <p:cNvSpPr>
            <a:spLocks noGrp="1" noChangeArrowheads="1"/>
          </p:cNvSpPr>
          <p:nvPr>
            <p:ph idx="1"/>
          </p:nvPr>
        </p:nvSpPr>
        <p:spPr>
          <a:xfrm>
            <a:off x="457200" y="1993900"/>
            <a:ext cx="8229600" cy="4170363"/>
          </a:xfrm>
        </p:spPr>
        <p:txBody>
          <a:bodyPr/>
          <a:lstStyle/>
          <a:p>
            <a:pPr eaLnBrk="1" hangingPunct="1"/>
            <a:endParaRPr lang="ja-JP" altLang="en-US" smtClean="0"/>
          </a:p>
        </p:txBody>
      </p:sp>
      <p:sp>
        <p:nvSpPr>
          <p:cNvPr id="1031" name="Rectangle 7"/>
          <p:cNvSpPr>
            <a:spLocks noChangeArrowheads="1"/>
          </p:cNvSpPr>
          <p:nvPr/>
        </p:nvSpPr>
        <p:spPr bwMode="auto">
          <a:xfrm>
            <a:off x="406400" y="1981200"/>
            <a:ext cx="8382000" cy="4165600"/>
          </a:xfrm>
          <a:prstGeom prst="rect">
            <a:avLst/>
          </a:prstGeom>
          <a:solidFill>
            <a:schemeClr val="bg1"/>
          </a:solidFill>
          <a:ln w="12700">
            <a:solidFill>
              <a:schemeClr val="tx1"/>
            </a:solidFill>
            <a:miter lim="800000"/>
            <a:headEnd/>
            <a:tailEnd/>
          </a:ln>
        </p:spPr>
        <p:txBody>
          <a:bodyPr wrap="none" anchor="ctr"/>
          <a:lstStyle/>
          <a:p>
            <a:pPr eaLnBrk="0" hangingPunct="0"/>
            <a:endParaRPr kumimoji="0" lang="ja-JP" altLang="en-US"/>
          </a:p>
        </p:txBody>
      </p:sp>
      <p:sp>
        <p:nvSpPr>
          <p:cNvPr id="1032" name="Rectangle 9"/>
          <p:cNvSpPr>
            <a:spLocks noChangeArrowheads="1"/>
          </p:cNvSpPr>
          <p:nvPr/>
        </p:nvSpPr>
        <p:spPr bwMode="auto">
          <a:xfrm>
            <a:off x="0" y="0"/>
            <a:ext cx="9144000" cy="0"/>
          </a:xfrm>
          <a:prstGeom prst="rect">
            <a:avLst/>
          </a:prstGeom>
          <a:noFill/>
          <a:ln w="12700">
            <a:noFill/>
            <a:miter lim="800000"/>
            <a:headEnd/>
            <a:tailEnd/>
          </a:ln>
        </p:spPr>
        <p:txBody>
          <a:bodyPr wrap="none" anchor="ctr">
            <a:spAutoFit/>
          </a:bodyPr>
          <a:lstStyle/>
          <a:p>
            <a:endParaRPr lang="ja-JP" altLang="en-US"/>
          </a:p>
        </p:txBody>
      </p:sp>
      <p:graphicFrame>
        <p:nvGraphicFramePr>
          <p:cNvPr id="1026" name="Object 8"/>
          <p:cNvGraphicFramePr>
            <a:graphicFrameLocks noChangeAspect="1"/>
          </p:cNvGraphicFramePr>
          <p:nvPr/>
        </p:nvGraphicFramePr>
        <p:xfrm>
          <a:off x="1193800" y="2108200"/>
          <a:ext cx="6724650" cy="3895725"/>
        </p:xfrm>
        <a:graphic>
          <a:graphicData uri="http://schemas.openxmlformats.org/presentationml/2006/ole">
            <mc:AlternateContent xmlns:mc="http://schemas.openxmlformats.org/markup-compatibility/2006">
              <mc:Choice xmlns:v="urn:schemas-microsoft-com:vml" Requires="v">
                <p:oleObj spid="_x0000_s249866" name="Acrobat Document" r:id="rId3" imgW="4591050" imgH="1809750" progId="AcroExch.Document.7">
                  <p:embed/>
                </p:oleObj>
              </mc:Choice>
              <mc:Fallback>
                <p:oleObj name="Acrobat Document" r:id="rId3" imgW="4591050" imgH="1809750" progId="AcroExch.Document.7">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800" y="2108200"/>
                        <a:ext cx="6724650" cy="3895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10"/>
          <p:cNvSpPr>
            <a:spLocks noChangeArrowheads="1"/>
          </p:cNvSpPr>
          <p:nvPr/>
        </p:nvSpPr>
        <p:spPr bwMode="auto">
          <a:xfrm>
            <a:off x="304800" y="1206500"/>
            <a:ext cx="8534400" cy="431800"/>
          </a:xfrm>
          <a:prstGeom prst="rect">
            <a:avLst/>
          </a:prstGeom>
          <a:noFill/>
          <a:ln w="12700">
            <a:noFill/>
            <a:miter lim="800000"/>
            <a:headEnd/>
            <a:tailEnd/>
          </a:ln>
        </p:spPr>
        <p:txBody>
          <a:bodyPr wrap="none" anchor="ctr"/>
          <a:lstStyle/>
          <a:p>
            <a:pPr eaLnBrk="0" hangingPunct="0"/>
            <a:endParaRPr kumimoji="0" lang="ja-JP" altLang="en-US"/>
          </a:p>
        </p:txBody>
      </p:sp>
      <p:sp>
        <p:nvSpPr>
          <p:cNvPr id="1034" name="Rectangle 11"/>
          <p:cNvSpPr>
            <a:spLocks noChangeArrowheads="1"/>
          </p:cNvSpPr>
          <p:nvPr/>
        </p:nvSpPr>
        <p:spPr bwMode="auto">
          <a:xfrm>
            <a:off x="419100" y="1250950"/>
            <a:ext cx="8385175" cy="701675"/>
          </a:xfrm>
          <a:prstGeom prst="rect">
            <a:avLst/>
          </a:prstGeom>
          <a:noFill/>
          <a:ln w="12700">
            <a:noFill/>
            <a:miter lim="800000"/>
            <a:headEnd/>
            <a:tailEnd/>
          </a:ln>
        </p:spPr>
        <p:txBody>
          <a:bodyPr anchor="ctr">
            <a:spAutoFit/>
          </a:bodyPr>
          <a:lstStyle/>
          <a:p>
            <a:pPr algn="l"/>
            <a:r>
              <a:rPr kumimoji="0" lang="ja-JP" altLang="de-DE" sz="2000" b="1" dirty="0">
                <a:solidFill>
                  <a:srgbClr val="0033CC"/>
                </a:solidFill>
                <a:ea typeface="HG創英角ｺﾞｼｯｸUB" pitchFamily="49" charset="-128"/>
              </a:rPr>
              <a:t>労働災害の約８３％は「不安全な状態」と「不安全な行動」が重なった時に発生する</a:t>
            </a:r>
            <a:r>
              <a:rPr kumimoji="0" lang="ja-JP" altLang="de-DE" sz="2000" dirty="0">
                <a:solidFill>
                  <a:srgbClr val="0033CC"/>
                </a:solidFill>
                <a:ea typeface="HG創英角ｺﾞｼｯｸUB" pitchFamily="49" charset="-128"/>
              </a:rPr>
              <a:t>。</a:t>
            </a:r>
          </a:p>
        </p:txBody>
      </p:sp>
      <p:sp>
        <p:nvSpPr>
          <p:cNvPr id="10" name="Rectangle 7"/>
          <p:cNvSpPr>
            <a:spLocks noChangeArrowheads="1"/>
          </p:cNvSpPr>
          <p:nvPr/>
        </p:nvSpPr>
        <p:spPr bwMode="auto">
          <a:xfrm>
            <a:off x="660400" y="5651500"/>
            <a:ext cx="7899400" cy="393700"/>
          </a:xfrm>
          <a:prstGeom prst="rect">
            <a:avLst/>
          </a:prstGeom>
          <a:solidFill>
            <a:srgbClr val="CCFFFF"/>
          </a:solidFill>
          <a:ln w="25400">
            <a:solidFill>
              <a:schemeClr val="tx1"/>
            </a:solidFill>
            <a:miter lim="800000"/>
            <a:headEnd/>
            <a:tailEnd/>
          </a:ln>
          <a:effectLst/>
        </p:spPr>
        <p:txBody>
          <a:bodyPr wrap="none" lIns="90000" tIns="46800" rIns="90000" bIns="46800" anchor="ctr"/>
          <a:lstStyle/>
          <a:p>
            <a:r>
              <a:rPr lang="en-US" altLang="ja-JP" sz="1600" b="1" dirty="0">
                <a:solidFill>
                  <a:srgbClr val="0033CC"/>
                </a:solidFill>
                <a:ea typeface="HGP創英角ｺﾞｼｯｸUB" pitchFamily="50" charset="-128"/>
              </a:rPr>
              <a:t>※</a:t>
            </a:r>
            <a:r>
              <a:rPr lang="ja-JP" altLang="en-US" sz="1600" b="1" dirty="0">
                <a:solidFill>
                  <a:srgbClr val="0033CC"/>
                </a:solidFill>
                <a:ea typeface="HGP創英角ｺﾞｼｯｸUB" pitchFamily="50" charset="-128"/>
              </a:rPr>
              <a:t>「人」と「物」の中に</a:t>
            </a:r>
            <a:r>
              <a:rPr lang="ja-JP" altLang="en-US" sz="1600" b="1" dirty="0">
                <a:solidFill>
                  <a:srgbClr val="FF3300"/>
                </a:solidFill>
                <a:ea typeface="HGP創英角ｺﾞｼｯｸUB" pitchFamily="50" charset="-128"/>
              </a:rPr>
              <a:t>危険</a:t>
            </a:r>
            <a:r>
              <a:rPr kumimoji="0" lang="ja-JP" altLang="de-DE" sz="1600" b="1" dirty="0">
                <a:solidFill>
                  <a:srgbClr val="0033CC"/>
                </a:solidFill>
                <a:ea typeface="HGP創英角ｺﾞｼｯｸUB" pitchFamily="50" charset="-128"/>
              </a:rPr>
              <a:t>（不安全な状態、不安全な行動）</a:t>
            </a:r>
            <a:r>
              <a:rPr lang="ja-JP" altLang="en-US" sz="1600" b="1" dirty="0">
                <a:solidFill>
                  <a:srgbClr val="0033CC"/>
                </a:solidFill>
                <a:ea typeface="HGP創英角ｺﾞｼｯｸUB" pitchFamily="50" charset="-128"/>
              </a:rPr>
              <a:t>を見つけることが災害防止の鍵</a:t>
            </a:r>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16</a:t>
            </a:fld>
            <a:endParaRPr lang="ja-JP" altLang="en-US"/>
          </a:p>
        </p:txBody>
      </p:sp>
    </p:spTree>
    <p:extLst>
      <p:ext uri="{BB962C8B-B14F-4D97-AF65-F5344CB8AC3E}">
        <p14:creationId xmlns:p14="http://schemas.microsoft.com/office/powerpoint/2010/main" val="110844192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539552" y="404664"/>
            <a:ext cx="8229600" cy="722313"/>
          </a:xfrm>
        </p:spPr>
        <p:txBody>
          <a:bodyPr/>
          <a:lstStyle/>
          <a:p>
            <a:pPr algn="l" eaLnBrk="1" hangingPunct="1"/>
            <a:r>
              <a:rPr lang="ja-JP" altLang="en-US" sz="3200" b="1" dirty="0" smtClean="0">
                <a:solidFill>
                  <a:srgbClr val="0000FF"/>
                </a:solidFill>
              </a:rPr>
              <a:t>（３）不安全行動とヒューマンエラー</a:t>
            </a:r>
          </a:p>
        </p:txBody>
      </p:sp>
      <p:sp>
        <p:nvSpPr>
          <p:cNvPr id="15365" name="Rectangle 3"/>
          <p:cNvSpPr>
            <a:spLocks noGrp="1" noChangeArrowheads="1"/>
          </p:cNvSpPr>
          <p:nvPr>
            <p:ph idx="1"/>
          </p:nvPr>
        </p:nvSpPr>
        <p:spPr>
          <a:xfrm>
            <a:off x="519113" y="1281113"/>
            <a:ext cx="8229600" cy="4964112"/>
          </a:xfrm>
          <a:solidFill>
            <a:srgbClr val="FFFF99"/>
          </a:solidFill>
          <a:ln>
            <a:solidFill>
              <a:schemeClr val="tx2"/>
            </a:solidFill>
          </a:ln>
        </p:spPr>
        <p:txBody>
          <a:bodyPr/>
          <a:lstStyle/>
          <a:p>
            <a:pPr marL="273050" indent="-273050" eaLnBrk="1" hangingPunct="1">
              <a:buFontTx/>
              <a:buNone/>
            </a:pPr>
            <a:r>
              <a:rPr lang="ja-JP" altLang="en-US" sz="2800" b="1" dirty="0" smtClean="0">
                <a:solidFill>
                  <a:srgbClr val="000066"/>
                </a:solidFill>
                <a:ea typeface="HG創英角ｺﾞｼｯｸUB" pitchFamily="49" charset="-128"/>
              </a:rPr>
              <a:t>　　　　　　</a:t>
            </a:r>
            <a:r>
              <a:rPr lang="ja-JP" altLang="en-US" sz="2800" dirty="0" smtClean="0">
                <a:solidFill>
                  <a:srgbClr val="000066"/>
                </a:solidFill>
              </a:rPr>
              <a:t>　</a:t>
            </a:r>
            <a:endParaRPr lang="ja-JP" altLang="en-US" sz="2800" dirty="0" smtClean="0"/>
          </a:p>
          <a:p>
            <a:pPr marL="273050" indent="-273050" eaLnBrk="1" hangingPunct="1">
              <a:buFontTx/>
              <a:buNone/>
            </a:pPr>
            <a:r>
              <a:rPr lang="ja-JP" altLang="en-US" sz="2800" dirty="0" smtClean="0"/>
              <a:t>　　　　　　　　　　　　　</a:t>
            </a:r>
            <a:endParaRPr lang="ja-JP" altLang="en-US" sz="2800" b="1" dirty="0" smtClean="0">
              <a:solidFill>
                <a:srgbClr val="488C30"/>
              </a:solidFill>
              <a:ea typeface="HG創英角ｺﾞｼｯｸUB" pitchFamily="49" charset="-128"/>
            </a:endParaRPr>
          </a:p>
          <a:p>
            <a:pPr marL="273050" indent="-273050" eaLnBrk="1" hangingPunct="1">
              <a:spcBef>
                <a:spcPct val="0"/>
              </a:spcBef>
              <a:buFontTx/>
              <a:buNone/>
            </a:pPr>
            <a:r>
              <a:rPr lang="ja-JP" altLang="en-US" sz="2800" b="1" dirty="0" smtClean="0">
                <a:solidFill>
                  <a:srgbClr val="488C30"/>
                </a:solidFill>
                <a:ea typeface="HG創英角ｺﾞｼｯｸUB" pitchFamily="49" charset="-128"/>
              </a:rPr>
              <a:t>　　　　　　　　</a:t>
            </a:r>
          </a:p>
          <a:p>
            <a:pPr marL="273050" indent="-273050" eaLnBrk="1" hangingPunct="1">
              <a:spcBef>
                <a:spcPct val="0"/>
              </a:spcBef>
              <a:buFontTx/>
              <a:buNone/>
            </a:pPr>
            <a:endParaRPr lang="ja-JP" altLang="en-US" sz="2800" b="1" dirty="0" smtClean="0">
              <a:solidFill>
                <a:srgbClr val="488C30"/>
              </a:solidFill>
              <a:ea typeface="HG創英角ｺﾞｼｯｸUB" pitchFamily="49" charset="-128"/>
            </a:endParaRPr>
          </a:p>
          <a:p>
            <a:pPr marL="273050" indent="-273050" eaLnBrk="1" hangingPunct="1">
              <a:spcBef>
                <a:spcPct val="0"/>
              </a:spcBef>
              <a:buFontTx/>
              <a:buNone/>
            </a:pPr>
            <a:r>
              <a:rPr lang="ja-JP" altLang="en-US" sz="2800" b="1" dirty="0" smtClean="0">
                <a:solidFill>
                  <a:srgbClr val="488C30"/>
                </a:solidFill>
                <a:ea typeface="HG創英角ｺﾞｼｯｸUB" pitchFamily="49" charset="-128"/>
              </a:rPr>
              <a:t>　　　　　　　　</a:t>
            </a:r>
          </a:p>
          <a:p>
            <a:pPr marL="273050" indent="-273050" eaLnBrk="1" hangingPunct="1">
              <a:spcBef>
                <a:spcPct val="0"/>
              </a:spcBef>
              <a:buFontTx/>
              <a:buNone/>
            </a:pPr>
            <a:r>
              <a:rPr lang="ja-JP" altLang="en-US" sz="2800" b="1" dirty="0" smtClean="0"/>
              <a:t>　　　</a:t>
            </a:r>
          </a:p>
        </p:txBody>
      </p:sp>
      <p:sp>
        <p:nvSpPr>
          <p:cNvPr id="15366" name="Rectangle 4"/>
          <p:cNvSpPr>
            <a:spLocks noChangeArrowheads="1"/>
          </p:cNvSpPr>
          <p:nvPr/>
        </p:nvSpPr>
        <p:spPr bwMode="auto">
          <a:xfrm>
            <a:off x="2522538" y="4470400"/>
            <a:ext cx="4248150" cy="430213"/>
          </a:xfrm>
          <a:prstGeom prst="rect">
            <a:avLst/>
          </a:prstGeom>
          <a:noFill/>
          <a:ln w="9525">
            <a:noFill/>
            <a:miter lim="800000"/>
            <a:headEnd/>
            <a:tailEnd/>
          </a:ln>
        </p:spPr>
        <p:txBody>
          <a:bodyPr wrap="none" anchor="ctr"/>
          <a:lstStyle/>
          <a:p>
            <a:r>
              <a:rPr lang="ja-JP" altLang="en-US" sz="2400" b="1">
                <a:solidFill>
                  <a:srgbClr val="0000FF"/>
                </a:solidFill>
              </a:rPr>
              <a:t>人間はエラーをする動物である</a:t>
            </a:r>
          </a:p>
        </p:txBody>
      </p:sp>
      <p:sp>
        <p:nvSpPr>
          <p:cNvPr id="15367" name="Rectangle 5"/>
          <p:cNvSpPr>
            <a:spLocks noChangeArrowheads="1"/>
          </p:cNvSpPr>
          <p:nvPr/>
        </p:nvSpPr>
        <p:spPr bwMode="auto">
          <a:xfrm>
            <a:off x="849313" y="4987925"/>
            <a:ext cx="7640637" cy="465138"/>
          </a:xfrm>
          <a:prstGeom prst="rect">
            <a:avLst/>
          </a:prstGeom>
          <a:noFill/>
          <a:ln w="9525">
            <a:noFill/>
            <a:miter lim="800000"/>
            <a:headEnd/>
            <a:tailEnd/>
          </a:ln>
        </p:spPr>
        <p:txBody>
          <a:bodyPr wrap="none" anchor="ctr"/>
          <a:lstStyle/>
          <a:p>
            <a:r>
              <a:rPr lang="ja-JP" altLang="en-US" sz="2800" b="1" u="sng">
                <a:solidFill>
                  <a:srgbClr val="CC0000"/>
                </a:solidFill>
                <a:ea typeface="HG創英角ｺﾞｼｯｸUB" pitchFamily="49" charset="-128"/>
              </a:rPr>
              <a:t>「</a:t>
            </a:r>
            <a:r>
              <a:rPr lang="en-US" altLang="ja-JP" sz="2800" b="1" u="sng">
                <a:solidFill>
                  <a:srgbClr val="CC0000"/>
                </a:solidFill>
                <a:ea typeface="HG創英角ｺﾞｼｯｸUB" pitchFamily="49" charset="-128"/>
              </a:rPr>
              <a:t>○○</a:t>
            </a:r>
            <a:r>
              <a:rPr lang="ja-JP" altLang="en-US" sz="2800" b="1" u="sng">
                <a:solidFill>
                  <a:srgbClr val="CC0000"/>
                </a:solidFill>
                <a:ea typeface="HG創英角ｺﾞｼｯｸUB" pitchFamily="49" charset="-128"/>
              </a:rPr>
              <a:t>に注意」だけでは事故・災害は防げない</a:t>
            </a:r>
          </a:p>
        </p:txBody>
      </p:sp>
      <p:sp>
        <p:nvSpPr>
          <p:cNvPr id="15368" name="Rectangle 6"/>
          <p:cNvSpPr>
            <a:spLocks noChangeArrowheads="1"/>
          </p:cNvSpPr>
          <p:nvPr/>
        </p:nvSpPr>
        <p:spPr bwMode="auto">
          <a:xfrm>
            <a:off x="889000" y="5665788"/>
            <a:ext cx="7624763" cy="423862"/>
          </a:xfrm>
          <a:prstGeom prst="rect">
            <a:avLst/>
          </a:prstGeom>
          <a:noFill/>
          <a:ln w="9525">
            <a:noFill/>
            <a:miter lim="800000"/>
            <a:headEnd/>
            <a:tailEnd/>
          </a:ln>
        </p:spPr>
        <p:txBody>
          <a:bodyPr wrap="none" anchor="ctr"/>
          <a:lstStyle/>
          <a:p>
            <a:r>
              <a:rPr lang="ja-JP" altLang="en-US" sz="2400" b="1">
                <a:solidFill>
                  <a:srgbClr val="0033CC"/>
                </a:solidFill>
                <a:ea typeface="HG創英角ｺﾞｼｯｸUB" pitchFamily="49" charset="-128"/>
              </a:rPr>
              <a:t>ミスが災害につながらないようにする　　</a:t>
            </a:r>
            <a:r>
              <a:rPr lang="ja-JP" altLang="en-US" sz="2400" b="1">
                <a:solidFill>
                  <a:srgbClr val="CC3300"/>
                </a:solidFill>
                <a:ea typeface="HG創英角ｺﾞｼｯｸUB" pitchFamily="49" charset="-128"/>
              </a:rPr>
              <a:t>本質安全化</a:t>
            </a:r>
          </a:p>
        </p:txBody>
      </p:sp>
      <p:sp>
        <p:nvSpPr>
          <p:cNvPr id="15369" name="AutoShape 7"/>
          <p:cNvSpPr>
            <a:spLocks noChangeArrowheads="1"/>
          </p:cNvSpPr>
          <p:nvPr/>
        </p:nvSpPr>
        <p:spPr bwMode="auto">
          <a:xfrm>
            <a:off x="4427538" y="4873625"/>
            <a:ext cx="287337" cy="184150"/>
          </a:xfrm>
          <a:prstGeom prst="downArrow">
            <a:avLst>
              <a:gd name="adj1" fmla="val 50000"/>
              <a:gd name="adj2" fmla="val 25000"/>
            </a:avLst>
          </a:prstGeom>
          <a:solidFill>
            <a:srgbClr val="00CCFF"/>
          </a:solidFill>
          <a:ln w="25400">
            <a:solidFill>
              <a:schemeClr val="tx1"/>
            </a:solidFill>
            <a:miter lim="800000"/>
            <a:headEnd/>
            <a:tailEnd/>
          </a:ln>
        </p:spPr>
        <p:txBody>
          <a:bodyPr vert="eaVert" wrap="none" anchor="ctr"/>
          <a:lstStyle/>
          <a:p>
            <a:endParaRPr lang="ja-JP" altLang="en-US"/>
          </a:p>
        </p:txBody>
      </p:sp>
      <p:sp>
        <p:nvSpPr>
          <p:cNvPr id="15370" name="AutoShape 8"/>
          <p:cNvSpPr>
            <a:spLocks noChangeArrowheads="1"/>
          </p:cNvSpPr>
          <p:nvPr/>
        </p:nvSpPr>
        <p:spPr bwMode="auto">
          <a:xfrm>
            <a:off x="4427538" y="5500688"/>
            <a:ext cx="287337" cy="184150"/>
          </a:xfrm>
          <a:prstGeom prst="downArrow">
            <a:avLst>
              <a:gd name="adj1" fmla="val 50000"/>
              <a:gd name="adj2" fmla="val 25000"/>
            </a:avLst>
          </a:prstGeom>
          <a:solidFill>
            <a:srgbClr val="00CCFF"/>
          </a:solidFill>
          <a:ln w="25400">
            <a:solidFill>
              <a:schemeClr val="tx1"/>
            </a:solidFill>
            <a:miter lim="800000"/>
            <a:headEnd/>
            <a:tailEnd/>
          </a:ln>
        </p:spPr>
        <p:txBody>
          <a:bodyPr vert="eaVert" wrap="none" anchor="ctr"/>
          <a:lstStyle/>
          <a:p>
            <a:endParaRPr lang="ja-JP" altLang="en-US"/>
          </a:p>
        </p:txBody>
      </p:sp>
      <p:sp>
        <p:nvSpPr>
          <p:cNvPr id="15371" name="Rectangle 9"/>
          <p:cNvSpPr>
            <a:spLocks noChangeArrowheads="1"/>
          </p:cNvSpPr>
          <p:nvPr/>
        </p:nvSpPr>
        <p:spPr bwMode="auto">
          <a:xfrm>
            <a:off x="3149600" y="1346200"/>
            <a:ext cx="5448300" cy="787400"/>
          </a:xfrm>
          <a:prstGeom prst="rect">
            <a:avLst/>
          </a:prstGeom>
          <a:noFill/>
          <a:ln w="12700">
            <a:noFill/>
            <a:miter lim="800000"/>
            <a:headEnd/>
            <a:tailEnd/>
          </a:ln>
        </p:spPr>
        <p:txBody>
          <a:bodyPr wrap="none" anchor="ctr"/>
          <a:lstStyle/>
          <a:p>
            <a:pPr algn="l"/>
            <a:r>
              <a:rPr lang="ja-JP" altLang="en-US" sz="2800" b="1" dirty="0">
                <a:solidFill>
                  <a:srgbClr val="FF3300"/>
                </a:solidFill>
              </a:rPr>
              <a:t>危ないとわかっていながら</a:t>
            </a:r>
            <a:r>
              <a:rPr lang="ja-JP" altLang="en-US" sz="2800" b="1" dirty="0"/>
              <a:t>やる行動</a:t>
            </a:r>
          </a:p>
          <a:p>
            <a:pPr algn="l"/>
            <a:r>
              <a:rPr lang="ja-JP" altLang="en-US" sz="2800" b="1" dirty="0">
                <a:solidFill>
                  <a:srgbClr val="0000FF"/>
                </a:solidFill>
              </a:rPr>
              <a:t>（故意の行動）</a:t>
            </a:r>
          </a:p>
        </p:txBody>
      </p:sp>
      <p:sp>
        <p:nvSpPr>
          <p:cNvPr id="15372" name="Rectangle 10"/>
          <p:cNvSpPr>
            <a:spLocks noChangeArrowheads="1"/>
          </p:cNvSpPr>
          <p:nvPr/>
        </p:nvSpPr>
        <p:spPr bwMode="auto">
          <a:xfrm>
            <a:off x="611560" y="1473200"/>
            <a:ext cx="2220540" cy="482600"/>
          </a:xfrm>
          <a:prstGeom prst="rect">
            <a:avLst/>
          </a:prstGeom>
          <a:solidFill>
            <a:schemeClr val="tx2">
              <a:lumMod val="40000"/>
              <a:lumOff val="60000"/>
            </a:schemeClr>
          </a:solidFill>
          <a:ln w="12700">
            <a:solidFill>
              <a:srgbClr val="0000FF"/>
            </a:solidFill>
            <a:miter lim="800000"/>
            <a:headEnd/>
            <a:tailEnd/>
          </a:ln>
        </p:spPr>
        <p:txBody>
          <a:bodyPr wrap="none" anchor="ctr"/>
          <a:lstStyle/>
          <a:p>
            <a:r>
              <a:rPr lang="ja-JP" altLang="en-US" sz="2800" b="1" dirty="0">
                <a:solidFill>
                  <a:srgbClr val="0000FF"/>
                </a:solidFill>
                <a:ea typeface="HG創英角ｺﾞｼｯｸUB" pitchFamily="49" charset="-128"/>
              </a:rPr>
              <a:t>不安全行動</a:t>
            </a:r>
          </a:p>
        </p:txBody>
      </p:sp>
      <p:sp>
        <p:nvSpPr>
          <p:cNvPr id="15373" name="Rectangle 11"/>
          <p:cNvSpPr>
            <a:spLocks noChangeArrowheads="1"/>
          </p:cNvSpPr>
          <p:nvPr/>
        </p:nvSpPr>
        <p:spPr bwMode="auto">
          <a:xfrm>
            <a:off x="611560" y="2514600"/>
            <a:ext cx="3007940" cy="482600"/>
          </a:xfrm>
          <a:prstGeom prst="rect">
            <a:avLst/>
          </a:prstGeom>
          <a:solidFill>
            <a:schemeClr val="bg2">
              <a:lumMod val="75000"/>
            </a:schemeClr>
          </a:solidFill>
          <a:ln w="12700">
            <a:solidFill>
              <a:schemeClr val="tx1"/>
            </a:solidFill>
            <a:miter lim="800000"/>
            <a:headEnd/>
            <a:tailEnd/>
          </a:ln>
        </p:spPr>
        <p:txBody>
          <a:bodyPr wrap="none" anchor="ctr"/>
          <a:lstStyle/>
          <a:p>
            <a:r>
              <a:rPr lang="ja-JP" altLang="en-US" sz="2800" b="1" dirty="0">
                <a:solidFill>
                  <a:srgbClr val="0000FF"/>
                </a:solidFill>
                <a:ea typeface="HG創英角ｺﾞｼｯｸUB" pitchFamily="49" charset="-128"/>
              </a:rPr>
              <a:t>ヒューマンエラー</a:t>
            </a:r>
          </a:p>
        </p:txBody>
      </p:sp>
      <p:sp>
        <p:nvSpPr>
          <p:cNvPr id="15374" name="Rectangle 12"/>
          <p:cNvSpPr>
            <a:spLocks noChangeArrowheads="1"/>
          </p:cNvSpPr>
          <p:nvPr/>
        </p:nvSpPr>
        <p:spPr bwMode="auto">
          <a:xfrm>
            <a:off x="3924300" y="2463800"/>
            <a:ext cx="4737100" cy="901700"/>
          </a:xfrm>
          <a:prstGeom prst="rect">
            <a:avLst/>
          </a:prstGeom>
          <a:noFill/>
          <a:ln w="12700">
            <a:noFill/>
            <a:miter lim="800000"/>
            <a:headEnd/>
            <a:tailEnd/>
          </a:ln>
        </p:spPr>
        <p:txBody>
          <a:bodyPr wrap="none" anchor="ctr"/>
          <a:lstStyle/>
          <a:p>
            <a:pPr algn="l"/>
            <a:r>
              <a:rPr lang="ja-JP" altLang="en-US" sz="2800" b="1" dirty="0">
                <a:solidFill>
                  <a:srgbClr val="0000FF"/>
                </a:solidFill>
              </a:rPr>
              <a:t>思い違いや勘違い</a:t>
            </a:r>
            <a:r>
              <a:rPr lang="ja-JP" altLang="en-US" sz="2800" dirty="0"/>
              <a:t>などの</a:t>
            </a:r>
            <a:r>
              <a:rPr lang="ja-JP" altLang="en-US" sz="2800" b="1" dirty="0">
                <a:solidFill>
                  <a:srgbClr val="FF3300"/>
                </a:solidFill>
              </a:rPr>
              <a:t>悪気</a:t>
            </a:r>
          </a:p>
          <a:p>
            <a:pPr algn="l"/>
            <a:r>
              <a:rPr lang="ja-JP" altLang="en-US" sz="2800" b="1" dirty="0">
                <a:solidFill>
                  <a:srgbClr val="0000FF"/>
                </a:solidFill>
              </a:rPr>
              <a:t>（故意）でない</a:t>
            </a:r>
            <a:r>
              <a:rPr lang="ja-JP" altLang="en-US" sz="2800" b="1" dirty="0">
                <a:solidFill>
                  <a:srgbClr val="FF3300"/>
                </a:solidFill>
              </a:rPr>
              <a:t>人間の行動ミス</a:t>
            </a:r>
          </a:p>
        </p:txBody>
      </p:sp>
      <p:sp>
        <p:nvSpPr>
          <p:cNvPr id="15375" name="Rectangle 13"/>
          <p:cNvSpPr>
            <a:spLocks noChangeArrowheads="1"/>
          </p:cNvSpPr>
          <p:nvPr/>
        </p:nvSpPr>
        <p:spPr bwMode="auto">
          <a:xfrm>
            <a:off x="1257300" y="3454400"/>
            <a:ext cx="6616700" cy="914400"/>
          </a:xfrm>
          <a:prstGeom prst="rect">
            <a:avLst/>
          </a:prstGeom>
          <a:noFill/>
          <a:ln w="12700">
            <a:solidFill>
              <a:schemeClr val="tx1"/>
            </a:solidFill>
            <a:miter lim="800000"/>
            <a:headEnd/>
            <a:tailEnd/>
          </a:ln>
        </p:spPr>
        <p:txBody>
          <a:bodyPr wrap="none" anchor="ctr"/>
          <a:lstStyle/>
          <a:p>
            <a:pPr algn="l"/>
            <a:r>
              <a:rPr lang="en-US" altLang="ja-JP" sz="2800"/>
              <a:t>※</a:t>
            </a:r>
            <a:r>
              <a:rPr lang="ja-JP" altLang="en-US" sz="2800"/>
              <a:t>そのミスが事故や災害につながった時に</a:t>
            </a:r>
          </a:p>
          <a:p>
            <a:pPr algn="l"/>
            <a:r>
              <a:rPr lang="ja-JP" altLang="en-US" sz="2800"/>
              <a:t>　　</a:t>
            </a:r>
            <a:r>
              <a:rPr lang="en-US" altLang="ja-JP" sz="2800" b="1">
                <a:solidFill>
                  <a:srgbClr val="008000"/>
                </a:solidFill>
              </a:rPr>
              <a:t>〈</a:t>
            </a:r>
            <a:r>
              <a:rPr lang="ja-JP" altLang="en-US" sz="2800" b="1">
                <a:solidFill>
                  <a:srgbClr val="008000"/>
                </a:solidFill>
              </a:rPr>
              <a:t>ヒューマンエラー</a:t>
            </a:r>
            <a:r>
              <a:rPr lang="en-US" altLang="ja-JP" sz="2800" b="1">
                <a:solidFill>
                  <a:srgbClr val="008000"/>
                </a:solidFill>
              </a:rPr>
              <a:t>〉</a:t>
            </a:r>
            <a:r>
              <a:rPr lang="ja-JP" altLang="en-US" sz="2800"/>
              <a:t>と呼ぶ。</a:t>
            </a:r>
            <a:endParaRPr lang="ja-JP" altLang="en-US" sz="2800" b="1">
              <a:solidFill>
                <a:schemeClr val="accent2"/>
              </a:solidFill>
            </a:endParaRPr>
          </a:p>
        </p:txBody>
      </p:sp>
      <p:sp>
        <p:nvSpPr>
          <p:cNvPr id="15376" name="AutoShape 14"/>
          <p:cNvSpPr>
            <a:spLocks noChangeArrowheads="1"/>
          </p:cNvSpPr>
          <p:nvPr/>
        </p:nvSpPr>
        <p:spPr bwMode="auto">
          <a:xfrm>
            <a:off x="2908300" y="1562100"/>
            <a:ext cx="239713" cy="257175"/>
          </a:xfrm>
          <a:prstGeom prst="rightArrow">
            <a:avLst>
              <a:gd name="adj1" fmla="val 50000"/>
              <a:gd name="adj2" fmla="val 25000"/>
            </a:avLst>
          </a:prstGeom>
          <a:solidFill>
            <a:srgbClr val="FF99CC"/>
          </a:solidFill>
          <a:ln w="25400">
            <a:solidFill>
              <a:schemeClr val="tx1"/>
            </a:solidFill>
            <a:miter lim="800000"/>
            <a:headEnd/>
            <a:tailEnd/>
          </a:ln>
        </p:spPr>
        <p:txBody>
          <a:bodyPr wrap="none" lIns="90000" tIns="46800" rIns="90000" bIns="46800" anchor="ctr"/>
          <a:lstStyle/>
          <a:p>
            <a:endParaRPr lang="ja-JP" altLang="en-US"/>
          </a:p>
        </p:txBody>
      </p:sp>
      <p:sp>
        <p:nvSpPr>
          <p:cNvPr id="15377" name="AutoShape 15"/>
          <p:cNvSpPr>
            <a:spLocks noChangeArrowheads="1"/>
          </p:cNvSpPr>
          <p:nvPr/>
        </p:nvSpPr>
        <p:spPr bwMode="auto">
          <a:xfrm>
            <a:off x="3683000" y="2603500"/>
            <a:ext cx="239713" cy="257175"/>
          </a:xfrm>
          <a:prstGeom prst="rightArrow">
            <a:avLst>
              <a:gd name="adj1" fmla="val 50000"/>
              <a:gd name="adj2" fmla="val 25000"/>
            </a:avLst>
          </a:prstGeom>
          <a:solidFill>
            <a:srgbClr val="FF99CC"/>
          </a:solidFill>
          <a:ln w="25400">
            <a:solidFill>
              <a:schemeClr val="tx1"/>
            </a:solidFill>
            <a:miter lim="800000"/>
            <a:headEnd/>
            <a:tailEnd/>
          </a:ln>
        </p:spPr>
        <p:txBody>
          <a:bodyPr wrap="none" lIns="90000" tIns="46800" rIns="90000" bIns="46800" anchor="ctr"/>
          <a:lstStyle/>
          <a:p>
            <a:endParaRPr lang="ja-JP" altLang="en-US"/>
          </a:p>
        </p:txBody>
      </p:sp>
      <p:sp>
        <p:nvSpPr>
          <p:cNvPr id="15378" name="AutoShape 16"/>
          <p:cNvSpPr>
            <a:spLocks noChangeArrowheads="1"/>
          </p:cNvSpPr>
          <p:nvPr/>
        </p:nvSpPr>
        <p:spPr bwMode="auto">
          <a:xfrm>
            <a:off x="6426200" y="5778500"/>
            <a:ext cx="239713" cy="257175"/>
          </a:xfrm>
          <a:prstGeom prst="rightArrow">
            <a:avLst>
              <a:gd name="adj1" fmla="val 50000"/>
              <a:gd name="adj2" fmla="val 25000"/>
            </a:avLst>
          </a:prstGeom>
          <a:solidFill>
            <a:srgbClr val="00CCFF"/>
          </a:solidFill>
          <a:ln w="25400">
            <a:solidFill>
              <a:schemeClr val="tx1"/>
            </a:solidFill>
            <a:miter lim="800000"/>
            <a:headEnd/>
            <a:tailEnd/>
          </a:ln>
        </p:spPr>
        <p:txBody>
          <a:bodyPr wrap="none" lIns="90000" tIns="46800" rIns="90000" bIns="46800"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17</a:t>
            </a:fld>
            <a:endParaRPr lang="ja-JP" altLang="en-US"/>
          </a:p>
        </p:txBody>
      </p:sp>
    </p:spTree>
    <p:extLst>
      <p:ext uri="{BB962C8B-B14F-4D97-AF65-F5344CB8AC3E}">
        <p14:creationId xmlns:p14="http://schemas.microsoft.com/office/powerpoint/2010/main" val="22755314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468313" y="549275"/>
            <a:ext cx="8229600" cy="722313"/>
          </a:xfrm>
        </p:spPr>
        <p:txBody>
          <a:bodyPr/>
          <a:lstStyle/>
          <a:p>
            <a:pPr algn="l" eaLnBrk="1" hangingPunct="1"/>
            <a:r>
              <a:rPr lang="ja-JP" altLang="en-US" sz="3200" b="1" dirty="0" smtClean="0">
                <a:solidFill>
                  <a:srgbClr val="0000FF"/>
                </a:solidFill>
              </a:rPr>
              <a:t>（４）なぜ不安全行動を起こすか</a:t>
            </a:r>
          </a:p>
        </p:txBody>
      </p:sp>
      <p:sp>
        <p:nvSpPr>
          <p:cNvPr id="17413" name="Rectangle 3"/>
          <p:cNvSpPr>
            <a:spLocks noGrp="1" noChangeArrowheads="1"/>
          </p:cNvSpPr>
          <p:nvPr>
            <p:ph idx="1"/>
          </p:nvPr>
        </p:nvSpPr>
        <p:spPr>
          <a:xfrm>
            <a:off x="455613" y="1535113"/>
            <a:ext cx="8229600" cy="4595812"/>
          </a:xfrm>
          <a:solidFill>
            <a:srgbClr val="FFFF99"/>
          </a:solidFill>
          <a:ln>
            <a:solidFill>
              <a:schemeClr val="tx1"/>
            </a:solidFill>
          </a:ln>
        </p:spPr>
        <p:txBody>
          <a:bodyPr/>
          <a:lstStyle/>
          <a:p>
            <a:pPr marL="273050" indent="-273050" eaLnBrk="1" hangingPunct="1">
              <a:buFontTx/>
              <a:buNone/>
            </a:pPr>
            <a:endParaRPr lang="ja-JP" altLang="en-US" sz="3300" b="1" dirty="0" smtClean="0">
              <a:solidFill>
                <a:srgbClr val="000066"/>
              </a:solidFill>
            </a:endParaRPr>
          </a:p>
          <a:p>
            <a:pPr marL="273050" indent="-273050" eaLnBrk="1" hangingPunct="1">
              <a:buFontTx/>
              <a:buNone/>
            </a:pPr>
            <a:r>
              <a:rPr lang="ja-JP" altLang="en-US" sz="3000" b="1" dirty="0" smtClean="0"/>
              <a:t>　　　　</a:t>
            </a:r>
          </a:p>
          <a:p>
            <a:pPr marL="273050" indent="-273050" eaLnBrk="1" hangingPunct="1">
              <a:buFontTx/>
              <a:buNone/>
            </a:pPr>
            <a:r>
              <a:rPr lang="ja-JP" altLang="en-US" sz="3000" b="1" dirty="0" smtClean="0"/>
              <a:t>　　　　</a:t>
            </a:r>
          </a:p>
          <a:p>
            <a:pPr marL="273050" indent="-273050" eaLnBrk="1" hangingPunct="1">
              <a:buFontTx/>
              <a:buNone/>
            </a:pPr>
            <a:endParaRPr lang="ja-JP" altLang="en-US" sz="3000" b="1" dirty="0" smtClean="0">
              <a:solidFill>
                <a:srgbClr val="000066"/>
              </a:solidFill>
            </a:endParaRPr>
          </a:p>
          <a:p>
            <a:pPr marL="273050" indent="-273050" eaLnBrk="1" hangingPunct="1">
              <a:buFontTx/>
              <a:buNone/>
            </a:pPr>
            <a:endParaRPr lang="ja-JP" altLang="en-US" sz="3300" b="1" dirty="0" smtClean="0">
              <a:solidFill>
                <a:srgbClr val="000066"/>
              </a:solidFill>
            </a:endParaRPr>
          </a:p>
          <a:p>
            <a:pPr marL="273050" indent="-273050" eaLnBrk="1" hangingPunct="1">
              <a:buFontTx/>
              <a:buNone/>
            </a:pPr>
            <a:endParaRPr kumimoji="0" lang="ja-JP" altLang="en-US" sz="3300" b="1" u="sng" dirty="0" smtClean="0">
              <a:solidFill>
                <a:srgbClr val="CC0000"/>
              </a:solidFill>
              <a:ea typeface="HG創英角ｺﾞｼｯｸUB" pitchFamily="49" charset="-128"/>
            </a:endParaRPr>
          </a:p>
        </p:txBody>
      </p:sp>
      <p:sp>
        <p:nvSpPr>
          <p:cNvPr id="17414" name="Rectangle 4"/>
          <p:cNvSpPr>
            <a:spLocks noChangeArrowheads="1"/>
          </p:cNvSpPr>
          <p:nvPr/>
        </p:nvSpPr>
        <p:spPr bwMode="auto">
          <a:xfrm>
            <a:off x="1103313" y="1946275"/>
            <a:ext cx="6840537" cy="604838"/>
          </a:xfrm>
          <a:prstGeom prst="rect">
            <a:avLst/>
          </a:prstGeom>
          <a:noFill/>
          <a:ln w="12700">
            <a:noFill/>
            <a:miter lim="800000"/>
            <a:headEnd/>
            <a:tailEnd/>
          </a:ln>
        </p:spPr>
        <p:txBody>
          <a:bodyPr wrap="none" anchor="ctr"/>
          <a:lstStyle/>
          <a:p>
            <a:pPr algn="l" eaLnBrk="0" hangingPunct="0"/>
            <a:r>
              <a:rPr kumimoji="0" lang="ja-JP" altLang="en-US" sz="3200" b="1">
                <a:solidFill>
                  <a:srgbClr val="008000"/>
                </a:solidFill>
                <a:ea typeface="ＤＦ特太ゴシック体" pitchFamily="1" charset="-128"/>
              </a:rPr>
              <a:t>しらない </a:t>
            </a:r>
            <a:r>
              <a:rPr kumimoji="0" lang="ja-JP" altLang="en-US" sz="3200" b="1">
                <a:ea typeface="ＤＦ特太ゴシック体" pitchFamily="1" charset="-128"/>
              </a:rPr>
              <a:t>ー </a:t>
            </a:r>
            <a:r>
              <a:rPr kumimoji="0" lang="ja-JP" altLang="en-US" sz="3200" b="1"/>
              <a:t>知識の不足　＊知識教育</a:t>
            </a:r>
          </a:p>
        </p:txBody>
      </p:sp>
      <p:sp>
        <p:nvSpPr>
          <p:cNvPr id="17415" name="Rectangle 5"/>
          <p:cNvSpPr>
            <a:spLocks noChangeArrowheads="1"/>
          </p:cNvSpPr>
          <p:nvPr/>
        </p:nvSpPr>
        <p:spPr bwMode="auto">
          <a:xfrm>
            <a:off x="1090613" y="2768600"/>
            <a:ext cx="7021512" cy="592138"/>
          </a:xfrm>
          <a:prstGeom prst="rect">
            <a:avLst/>
          </a:prstGeom>
          <a:noFill/>
          <a:ln w="12700">
            <a:noFill/>
            <a:miter lim="800000"/>
            <a:headEnd/>
            <a:tailEnd/>
          </a:ln>
        </p:spPr>
        <p:txBody>
          <a:bodyPr wrap="none" anchor="ctr"/>
          <a:lstStyle/>
          <a:p>
            <a:pPr algn="l" eaLnBrk="0" hangingPunct="0"/>
            <a:r>
              <a:rPr kumimoji="0" lang="ja-JP" altLang="en-US" sz="3200" b="1">
                <a:solidFill>
                  <a:srgbClr val="008000"/>
                </a:solidFill>
                <a:ea typeface="ＤＦ特太ゴシック体" pitchFamily="1" charset="-128"/>
              </a:rPr>
              <a:t>できない </a:t>
            </a:r>
            <a:r>
              <a:rPr kumimoji="0" lang="ja-JP" altLang="en-US" sz="3200" b="1">
                <a:ea typeface="ＤＦ特太ゴシック体" pitchFamily="1" charset="-128"/>
              </a:rPr>
              <a:t>ー </a:t>
            </a:r>
            <a:r>
              <a:rPr kumimoji="0" lang="ja-JP" altLang="en-US" sz="3200" b="1"/>
              <a:t>技量の不足　＊技能教育</a:t>
            </a:r>
          </a:p>
        </p:txBody>
      </p:sp>
      <p:sp>
        <p:nvSpPr>
          <p:cNvPr id="17416" name="Rectangle 6"/>
          <p:cNvSpPr>
            <a:spLocks noChangeArrowheads="1"/>
          </p:cNvSpPr>
          <p:nvPr/>
        </p:nvSpPr>
        <p:spPr bwMode="auto">
          <a:xfrm>
            <a:off x="1103313" y="3627438"/>
            <a:ext cx="7299325" cy="660400"/>
          </a:xfrm>
          <a:prstGeom prst="rect">
            <a:avLst/>
          </a:prstGeom>
          <a:noFill/>
          <a:ln w="12700">
            <a:solidFill>
              <a:schemeClr val="tx1"/>
            </a:solidFill>
            <a:miter lim="800000"/>
            <a:headEnd/>
            <a:tailEnd/>
          </a:ln>
        </p:spPr>
        <p:txBody>
          <a:bodyPr wrap="none" anchor="ctr"/>
          <a:lstStyle/>
          <a:p>
            <a:pPr algn="l" eaLnBrk="0" hangingPunct="0"/>
            <a:r>
              <a:rPr kumimoji="0" lang="ja-JP" altLang="en-US" sz="3200" b="1">
                <a:solidFill>
                  <a:srgbClr val="FF3300"/>
                </a:solidFill>
                <a:ea typeface="ＤＦ特太ゴシック体" pitchFamily="1" charset="-128"/>
              </a:rPr>
              <a:t>やらない ー </a:t>
            </a:r>
            <a:r>
              <a:rPr kumimoji="0" lang="ja-JP" altLang="en-US" sz="3200" b="1">
                <a:solidFill>
                  <a:srgbClr val="FF3300"/>
                </a:solidFill>
              </a:rPr>
              <a:t>態度の不良　＊態度教育</a:t>
            </a:r>
            <a:endParaRPr kumimoji="0" lang="ja-JP" altLang="en-US" sz="2000" b="1">
              <a:solidFill>
                <a:srgbClr val="FF3300"/>
              </a:solidFill>
              <a:ea typeface="HGP創英角ｺﾞｼｯｸUB" pitchFamily="50" charset="-128"/>
            </a:endParaRPr>
          </a:p>
        </p:txBody>
      </p:sp>
      <p:sp>
        <p:nvSpPr>
          <p:cNvPr id="17417" name="Rectangle 7"/>
          <p:cNvSpPr>
            <a:spLocks noChangeArrowheads="1"/>
          </p:cNvSpPr>
          <p:nvPr/>
        </p:nvSpPr>
        <p:spPr bwMode="auto">
          <a:xfrm>
            <a:off x="1104900" y="4762500"/>
            <a:ext cx="6908800" cy="368300"/>
          </a:xfrm>
          <a:prstGeom prst="rect">
            <a:avLst/>
          </a:prstGeom>
          <a:noFill/>
          <a:ln w="25400">
            <a:noFill/>
            <a:miter lim="800000"/>
            <a:headEnd/>
            <a:tailEnd/>
          </a:ln>
        </p:spPr>
        <p:txBody>
          <a:bodyPr wrap="none" lIns="90000" tIns="46800" rIns="90000" bIns="46800" anchor="ctr"/>
          <a:lstStyle/>
          <a:p>
            <a:pPr algn="ctr"/>
            <a:r>
              <a:rPr kumimoji="0" lang="ja-JP" altLang="en-US" sz="2400" b="1" dirty="0">
                <a:solidFill>
                  <a:srgbClr val="0033CC"/>
                </a:solidFill>
                <a:ea typeface="HGP創英角ｺﾞｼｯｸUB" pitchFamily="50" charset="-128"/>
              </a:rPr>
              <a:t>安全風土、安全文化</a:t>
            </a:r>
          </a:p>
        </p:txBody>
      </p:sp>
      <p:sp>
        <p:nvSpPr>
          <p:cNvPr id="17418" name="AutoShape 8"/>
          <p:cNvSpPr>
            <a:spLocks noChangeArrowheads="1"/>
          </p:cNvSpPr>
          <p:nvPr/>
        </p:nvSpPr>
        <p:spPr bwMode="auto">
          <a:xfrm>
            <a:off x="4292600" y="4432300"/>
            <a:ext cx="485775" cy="176213"/>
          </a:xfrm>
          <a:prstGeom prst="downArrow">
            <a:avLst>
              <a:gd name="adj1" fmla="val 50000"/>
              <a:gd name="adj2" fmla="val 25000"/>
            </a:avLst>
          </a:prstGeom>
          <a:solidFill>
            <a:schemeClr val="accent1"/>
          </a:solidFill>
          <a:ln w="25400">
            <a:solidFill>
              <a:schemeClr val="tx1"/>
            </a:solidFill>
            <a:miter lim="800000"/>
            <a:headEnd/>
            <a:tailEnd/>
          </a:ln>
        </p:spPr>
        <p:txBody>
          <a:bodyPr wrap="none" lIns="90000" tIns="46800" rIns="90000" bIns="46800" anchor="ctr"/>
          <a:lstStyle/>
          <a:p>
            <a:endParaRPr lang="ja-JP" altLang="en-US"/>
          </a:p>
        </p:txBody>
      </p:sp>
      <p:sp>
        <p:nvSpPr>
          <p:cNvPr id="17419" name="Rectangle 9"/>
          <p:cNvSpPr>
            <a:spLocks noChangeArrowheads="1"/>
          </p:cNvSpPr>
          <p:nvPr/>
        </p:nvSpPr>
        <p:spPr bwMode="auto">
          <a:xfrm>
            <a:off x="1043608" y="5334000"/>
            <a:ext cx="7344816" cy="393700"/>
          </a:xfrm>
          <a:prstGeom prst="rect">
            <a:avLst/>
          </a:prstGeom>
          <a:noFill/>
          <a:ln w="25400">
            <a:noFill/>
            <a:miter lim="800000"/>
            <a:headEnd/>
            <a:tailEnd/>
          </a:ln>
        </p:spPr>
        <p:txBody>
          <a:bodyPr wrap="none" lIns="90000" tIns="46800" rIns="90000" bIns="46800" anchor="ctr"/>
          <a:lstStyle/>
          <a:p>
            <a:r>
              <a:rPr kumimoji="0" lang="en-US" altLang="ja-JP" sz="2400" b="1" dirty="0">
                <a:solidFill>
                  <a:srgbClr val="0033CC"/>
                </a:solidFill>
                <a:ea typeface="HGP創英角ｺﾞｼｯｸUB" pitchFamily="50" charset="-128"/>
              </a:rPr>
              <a:t>※</a:t>
            </a:r>
            <a:r>
              <a:rPr kumimoji="0" lang="ja-JP" altLang="en-US" sz="2400" b="1" dirty="0">
                <a:solidFill>
                  <a:srgbClr val="0033CC"/>
                </a:solidFill>
                <a:ea typeface="HGP創英角ｺﾞｼｯｸUB" pitchFamily="50" charset="-128"/>
              </a:rPr>
              <a:t>安全に、一本、筋を通す　</a:t>
            </a:r>
            <a:r>
              <a:rPr kumimoji="0" lang="ja-JP" altLang="en-US" b="1" dirty="0" smtClean="0">
                <a:solidFill>
                  <a:srgbClr val="0033CC"/>
                </a:solidFill>
                <a:ea typeface="HGP創英角ｺﾞｼｯｸUB" pitchFamily="50" charset="-128"/>
              </a:rPr>
              <a:t>＊</a:t>
            </a:r>
            <a:r>
              <a:rPr kumimoji="0" lang="ja-JP" altLang="en-US" b="1" dirty="0" smtClean="0">
                <a:solidFill>
                  <a:srgbClr val="0033CC"/>
                </a:solidFill>
              </a:rPr>
              <a:t>組織としてトップとしてのこだわり</a:t>
            </a:r>
            <a:endParaRPr kumimoji="0" lang="ja-JP" altLang="en-US" b="1" dirty="0">
              <a:solidFill>
                <a:srgbClr val="0033CC"/>
              </a:solidFill>
            </a:endParaRPr>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18</a:t>
            </a:fld>
            <a:endParaRPr lang="ja-JP" altLang="en-US"/>
          </a:p>
        </p:txBody>
      </p:sp>
    </p:spTree>
    <p:extLst>
      <p:ext uri="{BB962C8B-B14F-4D97-AF65-F5344CB8AC3E}">
        <p14:creationId xmlns:p14="http://schemas.microsoft.com/office/powerpoint/2010/main" val="118707319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251520" y="476672"/>
            <a:ext cx="8572500" cy="1347490"/>
          </a:xfrm>
          <a:noFill/>
        </p:spPr>
        <p:txBody>
          <a:bodyPr>
            <a:normAutofit fontScale="90000"/>
          </a:bodyPr>
          <a:lstStyle/>
          <a:p>
            <a:pPr algn="l" eaLnBrk="1" hangingPunct="1"/>
            <a:r>
              <a:rPr lang="ja-JP" altLang="en-US" sz="4800" dirty="0" smtClean="0">
                <a:solidFill>
                  <a:srgbClr val="000066"/>
                </a:solidFill>
                <a:latin typeface="HGP創英角ｺﾞｼｯｸUB" panose="020B0900000000000000" pitchFamily="50" charset="-128"/>
                <a:ea typeface="HGP創英角ｺﾞｼｯｸUB" panose="020B0900000000000000" pitchFamily="50" charset="-128"/>
              </a:rPr>
              <a:t>３．</a:t>
            </a:r>
            <a:r>
              <a:rPr kumimoji="0" lang="ja-JP" altLang="de-DE" sz="4800" b="1" dirty="0" smtClean="0">
                <a:solidFill>
                  <a:srgbClr val="000066"/>
                </a:solidFill>
                <a:latin typeface="HGP創英角ｺﾞｼｯｸUB" panose="020B0900000000000000" pitchFamily="50" charset="-128"/>
                <a:ea typeface="HGP創英角ｺﾞｼｯｸUB" panose="020B0900000000000000" pitchFamily="50" charset="-128"/>
              </a:rPr>
              <a:t>危険の認識はどのようにして</a:t>
            </a:r>
            <a:r>
              <a:rPr kumimoji="0" lang="en-US" altLang="ja-JP" sz="4800" b="1" dirty="0" smtClean="0">
                <a:solidFill>
                  <a:srgbClr val="000066"/>
                </a:solidFill>
                <a:latin typeface="HGP創英角ｺﾞｼｯｸUB" panose="020B0900000000000000" pitchFamily="50" charset="-128"/>
                <a:ea typeface="HGP創英角ｺﾞｼｯｸUB" panose="020B0900000000000000" pitchFamily="50" charset="-128"/>
              </a:rPr>
              <a:t/>
            </a:r>
            <a:br>
              <a:rPr kumimoji="0" lang="en-US" altLang="ja-JP" sz="4800" b="1" dirty="0" smtClean="0">
                <a:solidFill>
                  <a:srgbClr val="000066"/>
                </a:solidFill>
                <a:latin typeface="HGP創英角ｺﾞｼｯｸUB" panose="020B0900000000000000" pitchFamily="50" charset="-128"/>
                <a:ea typeface="HGP創英角ｺﾞｼｯｸUB" panose="020B0900000000000000" pitchFamily="50" charset="-128"/>
              </a:rPr>
            </a:br>
            <a:r>
              <a:rPr kumimoji="0" lang="ja-JP" altLang="en-US" sz="4800" b="1" dirty="0" smtClean="0">
                <a:solidFill>
                  <a:srgbClr val="000066"/>
                </a:solidFill>
                <a:latin typeface="HGP創英角ｺﾞｼｯｸUB" panose="020B0900000000000000" pitchFamily="50" charset="-128"/>
                <a:ea typeface="HGP創英角ｺﾞｼｯｸUB" panose="020B0900000000000000" pitchFamily="50" charset="-128"/>
              </a:rPr>
              <a:t>　　</a:t>
            </a:r>
            <a:r>
              <a:rPr kumimoji="0" lang="ja-JP" altLang="de-DE" sz="4800" b="1" dirty="0" smtClean="0">
                <a:solidFill>
                  <a:srgbClr val="000066"/>
                </a:solidFill>
                <a:latin typeface="HGP創英角ｺﾞｼｯｸUB" panose="020B0900000000000000" pitchFamily="50" charset="-128"/>
                <a:ea typeface="HGP創英角ｺﾞｼｯｸUB" panose="020B0900000000000000" pitchFamily="50" charset="-128"/>
              </a:rPr>
              <a:t>生まれるか</a:t>
            </a:r>
            <a:endParaRPr kumimoji="0" lang="ja-JP" altLang="en-US" sz="4800" b="1" dirty="0" smtClean="0">
              <a:solidFill>
                <a:srgbClr val="000066"/>
              </a:solidFill>
              <a:latin typeface="HGP創英角ｺﾞｼｯｸUB" panose="020B0900000000000000" pitchFamily="50" charset="-128"/>
              <a:ea typeface="HGP創英角ｺﾞｼｯｸUB" panose="020B0900000000000000" pitchFamily="50" charset="-128"/>
            </a:endParaRPr>
          </a:p>
        </p:txBody>
      </p:sp>
      <p:sp>
        <p:nvSpPr>
          <p:cNvPr id="18437" name="Rectangle 3"/>
          <p:cNvSpPr>
            <a:spLocks noGrp="1" noChangeArrowheads="1"/>
          </p:cNvSpPr>
          <p:nvPr>
            <p:ph idx="1"/>
          </p:nvPr>
        </p:nvSpPr>
        <p:spPr>
          <a:xfrm>
            <a:off x="323528" y="2060848"/>
            <a:ext cx="8461375" cy="4295775"/>
          </a:xfrm>
          <a:solidFill>
            <a:srgbClr val="FFFF99"/>
          </a:solidFill>
        </p:spPr>
        <p:txBody>
          <a:bodyPr/>
          <a:lstStyle/>
          <a:p>
            <a:pPr eaLnBrk="1" hangingPunct="1">
              <a:buFontTx/>
              <a:buNone/>
            </a:pPr>
            <a:r>
              <a:rPr lang="ja-JP" altLang="en-US" dirty="0" smtClean="0"/>
              <a:t>　　　　　　　　　　　　　　　　　　　　　　　　</a:t>
            </a:r>
          </a:p>
        </p:txBody>
      </p:sp>
      <p:sp>
        <p:nvSpPr>
          <p:cNvPr id="18438" name="Rectangle 4"/>
          <p:cNvSpPr>
            <a:spLocks noChangeArrowheads="1"/>
          </p:cNvSpPr>
          <p:nvPr/>
        </p:nvSpPr>
        <p:spPr bwMode="auto">
          <a:xfrm>
            <a:off x="457200" y="3187700"/>
            <a:ext cx="2209800" cy="622300"/>
          </a:xfrm>
          <a:prstGeom prst="rect">
            <a:avLst/>
          </a:prstGeom>
          <a:solidFill>
            <a:srgbClr val="FFCC99"/>
          </a:solidFill>
          <a:ln w="38100">
            <a:solidFill>
              <a:schemeClr val="tx1"/>
            </a:solidFill>
            <a:miter lim="800000"/>
            <a:headEnd/>
            <a:tailEnd/>
          </a:ln>
        </p:spPr>
        <p:txBody>
          <a:bodyPr wrap="none" anchor="ctr"/>
          <a:lstStyle/>
          <a:p>
            <a:pPr algn="ctr" eaLnBrk="0" hangingPunct="0"/>
            <a:r>
              <a:rPr kumimoji="0" lang="ja-JP" altLang="en-US" sz="2800" b="1" dirty="0">
                <a:solidFill>
                  <a:srgbClr val="0000FF"/>
                </a:solidFill>
                <a:ea typeface="HG創英角ｺﾞｼｯｸUB" pitchFamily="49" charset="-128"/>
              </a:rPr>
              <a:t>危険の認識</a:t>
            </a:r>
          </a:p>
        </p:txBody>
      </p:sp>
      <p:sp>
        <p:nvSpPr>
          <p:cNvPr id="18439" name="Rectangle 5"/>
          <p:cNvSpPr>
            <a:spLocks noChangeArrowheads="1"/>
          </p:cNvSpPr>
          <p:nvPr/>
        </p:nvSpPr>
        <p:spPr bwMode="auto">
          <a:xfrm>
            <a:off x="3594100" y="2082800"/>
            <a:ext cx="5334000" cy="444500"/>
          </a:xfrm>
          <a:prstGeom prst="rect">
            <a:avLst/>
          </a:prstGeom>
          <a:noFill/>
          <a:ln w="12700">
            <a:noFill/>
            <a:miter lim="800000"/>
            <a:headEnd/>
            <a:tailEnd/>
          </a:ln>
        </p:spPr>
        <p:txBody>
          <a:bodyPr wrap="none" anchor="ctr"/>
          <a:lstStyle/>
          <a:p>
            <a:pPr algn="l" eaLnBrk="0" hangingPunct="0"/>
            <a:r>
              <a:rPr kumimoji="0" lang="ja-JP" altLang="en-US" sz="2400" b="1"/>
              <a:t>経験・体験（ぶつかる、転ぶ、*</a:t>
            </a:r>
            <a:r>
              <a:rPr kumimoji="0" lang="ja-JP" altLang="en-US" b="1">
                <a:solidFill>
                  <a:srgbClr val="006600"/>
                </a:solidFill>
              </a:rPr>
              <a:t>ヒヤリハット</a:t>
            </a:r>
            <a:r>
              <a:rPr kumimoji="0" lang="ja-JP" altLang="en-US" sz="2400" b="1"/>
              <a:t>）</a:t>
            </a:r>
          </a:p>
        </p:txBody>
      </p:sp>
      <p:sp>
        <p:nvSpPr>
          <p:cNvPr id="18440" name="Rectangle 6"/>
          <p:cNvSpPr>
            <a:spLocks noChangeArrowheads="1"/>
          </p:cNvSpPr>
          <p:nvPr/>
        </p:nvSpPr>
        <p:spPr bwMode="auto">
          <a:xfrm>
            <a:off x="3721100" y="4165600"/>
            <a:ext cx="977900" cy="419100"/>
          </a:xfrm>
          <a:prstGeom prst="rect">
            <a:avLst/>
          </a:prstGeom>
          <a:solidFill>
            <a:srgbClr val="FFCC99"/>
          </a:solidFill>
          <a:ln w="34925">
            <a:solidFill>
              <a:schemeClr val="tx1"/>
            </a:solidFill>
            <a:miter lim="800000"/>
            <a:headEnd/>
            <a:tailEnd/>
          </a:ln>
        </p:spPr>
        <p:txBody>
          <a:bodyPr wrap="none" anchor="ctr"/>
          <a:lstStyle/>
          <a:p>
            <a:pPr algn="ctr" eaLnBrk="0" hangingPunct="0"/>
            <a:r>
              <a:rPr kumimoji="0" lang="ja-JP" altLang="en-US" sz="2000" b="1" dirty="0">
                <a:ea typeface="HG創英角ｺﾞｼｯｸUB" pitchFamily="49" charset="-128"/>
              </a:rPr>
              <a:t>知る</a:t>
            </a:r>
          </a:p>
        </p:txBody>
      </p:sp>
      <p:sp>
        <p:nvSpPr>
          <p:cNvPr id="18441" name="Rectangle 7"/>
          <p:cNvSpPr>
            <a:spLocks noChangeArrowheads="1"/>
          </p:cNvSpPr>
          <p:nvPr/>
        </p:nvSpPr>
        <p:spPr bwMode="auto">
          <a:xfrm>
            <a:off x="5702300" y="3403600"/>
            <a:ext cx="2552700" cy="787400"/>
          </a:xfrm>
          <a:prstGeom prst="rect">
            <a:avLst/>
          </a:prstGeom>
          <a:noFill/>
          <a:ln w="12700">
            <a:noFill/>
            <a:miter lim="800000"/>
            <a:headEnd/>
            <a:tailEnd/>
          </a:ln>
        </p:spPr>
        <p:txBody>
          <a:bodyPr wrap="none" anchor="ctr"/>
          <a:lstStyle/>
          <a:p>
            <a:pPr algn="l" eaLnBrk="0" hangingPunct="0"/>
            <a:r>
              <a:rPr kumimoji="0" lang="ja-JP" altLang="en-US" sz="2400" b="1"/>
              <a:t>知見した時</a:t>
            </a:r>
          </a:p>
          <a:p>
            <a:pPr algn="l" eaLnBrk="0" hangingPunct="0"/>
            <a:r>
              <a:rPr kumimoji="0" lang="ja-JP" altLang="en-US" sz="2000" b="1"/>
              <a:t>（他人の痛い思いを見て）</a:t>
            </a:r>
          </a:p>
        </p:txBody>
      </p:sp>
      <p:sp>
        <p:nvSpPr>
          <p:cNvPr id="18442" name="Rectangle 8"/>
          <p:cNvSpPr>
            <a:spLocks noChangeArrowheads="1"/>
          </p:cNvSpPr>
          <p:nvPr/>
        </p:nvSpPr>
        <p:spPr bwMode="auto">
          <a:xfrm>
            <a:off x="5765800" y="4648200"/>
            <a:ext cx="2794000" cy="520700"/>
          </a:xfrm>
          <a:prstGeom prst="rect">
            <a:avLst/>
          </a:prstGeom>
          <a:solidFill>
            <a:srgbClr val="FFCC99"/>
          </a:solidFill>
          <a:ln w="34925">
            <a:solidFill>
              <a:schemeClr val="tx1"/>
            </a:solidFill>
            <a:miter lim="800000"/>
            <a:headEnd/>
            <a:tailEnd/>
          </a:ln>
        </p:spPr>
        <p:txBody>
          <a:bodyPr wrap="none" anchor="ctr"/>
          <a:lstStyle/>
          <a:p>
            <a:pPr algn="l" eaLnBrk="0" hangingPunct="0"/>
            <a:r>
              <a:rPr kumimoji="0" lang="ja-JP" altLang="en-US" sz="2400" b="1">
                <a:ea typeface="HG創英角ｺﾞｼｯｸUB" pitchFamily="49" charset="-128"/>
              </a:rPr>
              <a:t>教え込まれた時</a:t>
            </a:r>
          </a:p>
        </p:txBody>
      </p:sp>
      <p:sp>
        <p:nvSpPr>
          <p:cNvPr id="18443" name="Rectangle 9"/>
          <p:cNvSpPr>
            <a:spLocks noChangeArrowheads="1"/>
          </p:cNvSpPr>
          <p:nvPr/>
        </p:nvSpPr>
        <p:spPr bwMode="auto">
          <a:xfrm>
            <a:off x="5867400" y="5245100"/>
            <a:ext cx="1638300" cy="317500"/>
          </a:xfrm>
          <a:prstGeom prst="rect">
            <a:avLst/>
          </a:prstGeom>
          <a:noFill/>
          <a:ln w="12700">
            <a:noFill/>
            <a:miter lim="800000"/>
            <a:headEnd/>
            <a:tailEnd/>
          </a:ln>
        </p:spPr>
        <p:txBody>
          <a:bodyPr wrap="none" anchor="ctr"/>
          <a:lstStyle/>
          <a:p>
            <a:pPr algn="l" eaLnBrk="0" hangingPunct="0"/>
            <a:r>
              <a:rPr kumimoji="0" lang="en-US" altLang="ja-JP" sz="2000" b="1">
                <a:solidFill>
                  <a:srgbClr val="006600"/>
                </a:solidFill>
                <a:ea typeface="HG創英角ｺﾞｼｯｸUB" pitchFamily="49" charset="-128"/>
              </a:rPr>
              <a:t>※</a:t>
            </a:r>
            <a:r>
              <a:rPr kumimoji="0" lang="ja-JP" altLang="en-US" sz="2000" b="1">
                <a:solidFill>
                  <a:srgbClr val="006600"/>
                </a:solidFill>
                <a:ea typeface="HG創英角ｺﾞｼｯｸUB" pitchFamily="49" charset="-128"/>
              </a:rPr>
              <a:t>災害事例</a:t>
            </a:r>
          </a:p>
        </p:txBody>
      </p:sp>
      <p:sp>
        <p:nvSpPr>
          <p:cNvPr id="18444" name="Line 10"/>
          <p:cNvSpPr>
            <a:spLocks noChangeShapeType="1"/>
          </p:cNvSpPr>
          <p:nvPr/>
        </p:nvSpPr>
        <p:spPr bwMode="auto">
          <a:xfrm>
            <a:off x="2679700" y="3479800"/>
            <a:ext cx="419100" cy="0"/>
          </a:xfrm>
          <a:prstGeom prst="line">
            <a:avLst/>
          </a:prstGeom>
          <a:noFill/>
          <a:ln w="25400">
            <a:solidFill>
              <a:schemeClr val="tx1"/>
            </a:solidFill>
            <a:round/>
            <a:headEnd/>
            <a:tailEnd/>
          </a:ln>
        </p:spPr>
        <p:txBody>
          <a:bodyPr wrap="none" anchor="ctr"/>
          <a:lstStyle/>
          <a:p>
            <a:endParaRPr lang="ja-JP" altLang="en-US"/>
          </a:p>
        </p:txBody>
      </p:sp>
      <p:sp>
        <p:nvSpPr>
          <p:cNvPr id="18445" name="Line 11"/>
          <p:cNvSpPr>
            <a:spLocks noChangeShapeType="1"/>
          </p:cNvSpPr>
          <p:nvPr/>
        </p:nvSpPr>
        <p:spPr bwMode="auto">
          <a:xfrm>
            <a:off x="3111500" y="2298700"/>
            <a:ext cx="12700" cy="2070100"/>
          </a:xfrm>
          <a:prstGeom prst="line">
            <a:avLst/>
          </a:prstGeom>
          <a:noFill/>
          <a:ln w="25400">
            <a:solidFill>
              <a:schemeClr val="tx1"/>
            </a:solidFill>
            <a:round/>
            <a:headEnd/>
            <a:tailEnd/>
          </a:ln>
        </p:spPr>
        <p:txBody>
          <a:bodyPr wrap="none" anchor="ctr"/>
          <a:lstStyle/>
          <a:p>
            <a:endParaRPr lang="ja-JP" altLang="en-US"/>
          </a:p>
        </p:txBody>
      </p:sp>
      <p:sp>
        <p:nvSpPr>
          <p:cNvPr id="18446" name="Line 12"/>
          <p:cNvSpPr>
            <a:spLocks noChangeShapeType="1"/>
          </p:cNvSpPr>
          <p:nvPr/>
        </p:nvSpPr>
        <p:spPr bwMode="auto">
          <a:xfrm flipV="1">
            <a:off x="3124200" y="2286000"/>
            <a:ext cx="508000" cy="12700"/>
          </a:xfrm>
          <a:prstGeom prst="line">
            <a:avLst/>
          </a:prstGeom>
          <a:noFill/>
          <a:ln w="25400">
            <a:solidFill>
              <a:schemeClr val="tx1"/>
            </a:solidFill>
            <a:round/>
            <a:headEnd/>
            <a:tailEnd/>
          </a:ln>
        </p:spPr>
        <p:txBody>
          <a:bodyPr wrap="none" anchor="ctr"/>
          <a:lstStyle/>
          <a:p>
            <a:endParaRPr lang="ja-JP" altLang="en-US"/>
          </a:p>
        </p:txBody>
      </p:sp>
      <p:sp>
        <p:nvSpPr>
          <p:cNvPr id="18447" name="Line 13"/>
          <p:cNvSpPr>
            <a:spLocks noChangeShapeType="1"/>
          </p:cNvSpPr>
          <p:nvPr/>
        </p:nvSpPr>
        <p:spPr bwMode="auto">
          <a:xfrm>
            <a:off x="3124200" y="4356100"/>
            <a:ext cx="596900" cy="0"/>
          </a:xfrm>
          <a:prstGeom prst="line">
            <a:avLst/>
          </a:prstGeom>
          <a:noFill/>
          <a:ln w="25400">
            <a:solidFill>
              <a:schemeClr val="tx1"/>
            </a:solidFill>
            <a:round/>
            <a:headEnd/>
            <a:tailEnd/>
          </a:ln>
        </p:spPr>
        <p:txBody>
          <a:bodyPr wrap="none" anchor="ctr"/>
          <a:lstStyle/>
          <a:p>
            <a:endParaRPr lang="ja-JP" altLang="en-US"/>
          </a:p>
        </p:txBody>
      </p:sp>
      <p:sp>
        <p:nvSpPr>
          <p:cNvPr id="18448" name="Line 14"/>
          <p:cNvSpPr>
            <a:spLocks noChangeShapeType="1"/>
          </p:cNvSpPr>
          <p:nvPr/>
        </p:nvSpPr>
        <p:spPr bwMode="auto">
          <a:xfrm>
            <a:off x="4686300" y="4343400"/>
            <a:ext cx="469900" cy="0"/>
          </a:xfrm>
          <a:prstGeom prst="line">
            <a:avLst/>
          </a:prstGeom>
          <a:noFill/>
          <a:ln w="25400">
            <a:solidFill>
              <a:schemeClr val="tx1"/>
            </a:solidFill>
            <a:round/>
            <a:headEnd/>
            <a:tailEnd/>
          </a:ln>
        </p:spPr>
        <p:txBody>
          <a:bodyPr wrap="none" anchor="ctr"/>
          <a:lstStyle/>
          <a:p>
            <a:endParaRPr lang="ja-JP" altLang="en-US"/>
          </a:p>
        </p:txBody>
      </p:sp>
      <p:sp>
        <p:nvSpPr>
          <p:cNvPr id="18449" name="Line 15"/>
          <p:cNvSpPr>
            <a:spLocks noChangeShapeType="1"/>
          </p:cNvSpPr>
          <p:nvPr/>
        </p:nvSpPr>
        <p:spPr bwMode="auto">
          <a:xfrm>
            <a:off x="5168900" y="3644900"/>
            <a:ext cx="0" cy="1244600"/>
          </a:xfrm>
          <a:prstGeom prst="line">
            <a:avLst/>
          </a:prstGeom>
          <a:noFill/>
          <a:ln w="25400">
            <a:solidFill>
              <a:schemeClr val="tx1"/>
            </a:solidFill>
            <a:round/>
            <a:headEnd/>
            <a:tailEnd/>
          </a:ln>
        </p:spPr>
        <p:txBody>
          <a:bodyPr wrap="none" anchor="ctr"/>
          <a:lstStyle/>
          <a:p>
            <a:endParaRPr lang="ja-JP" altLang="en-US"/>
          </a:p>
        </p:txBody>
      </p:sp>
      <p:sp>
        <p:nvSpPr>
          <p:cNvPr id="18450" name="Line 16"/>
          <p:cNvSpPr>
            <a:spLocks noChangeShapeType="1"/>
          </p:cNvSpPr>
          <p:nvPr/>
        </p:nvSpPr>
        <p:spPr bwMode="auto">
          <a:xfrm>
            <a:off x="5168900" y="3644900"/>
            <a:ext cx="558800" cy="0"/>
          </a:xfrm>
          <a:prstGeom prst="line">
            <a:avLst/>
          </a:prstGeom>
          <a:noFill/>
          <a:ln w="25400">
            <a:solidFill>
              <a:schemeClr val="tx1"/>
            </a:solidFill>
            <a:round/>
            <a:headEnd/>
            <a:tailEnd/>
          </a:ln>
        </p:spPr>
        <p:txBody>
          <a:bodyPr wrap="none" anchor="ctr"/>
          <a:lstStyle/>
          <a:p>
            <a:endParaRPr lang="ja-JP" altLang="en-US"/>
          </a:p>
        </p:txBody>
      </p:sp>
      <p:sp>
        <p:nvSpPr>
          <p:cNvPr id="18451" name="Line 17"/>
          <p:cNvSpPr>
            <a:spLocks noChangeShapeType="1"/>
          </p:cNvSpPr>
          <p:nvPr/>
        </p:nvSpPr>
        <p:spPr bwMode="auto">
          <a:xfrm>
            <a:off x="5168900" y="4902200"/>
            <a:ext cx="571500" cy="0"/>
          </a:xfrm>
          <a:prstGeom prst="line">
            <a:avLst/>
          </a:prstGeom>
          <a:noFill/>
          <a:ln w="25400">
            <a:solidFill>
              <a:schemeClr val="tx1"/>
            </a:solidFill>
            <a:round/>
            <a:headEnd/>
            <a:tailEnd/>
          </a:ln>
        </p:spPr>
        <p:txBody>
          <a:bodyPr wrap="none" anchor="ctr"/>
          <a:lstStyle/>
          <a:p>
            <a:endParaRPr lang="ja-JP" altLang="en-US"/>
          </a:p>
        </p:txBody>
      </p:sp>
      <p:sp>
        <p:nvSpPr>
          <p:cNvPr id="18452" name="Rectangle 18"/>
          <p:cNvSpPr>
            <a:spLocks noChangeArrowheads="1"/>
          </p:cNvSpPr>
          <p:nvPr/>
        </p:nvSpPr>
        <p:spPr bwMode="auto">
          <a:xfrm>
            <a:off x="5867400" y="5562600"/>
            <a:ext cx="2794000" cy="317500"/>
          </a:xfrm>
          <a:prstGeom prst="rect">
            <a:avLst/>
          </a:prstGeom>
          <a:noFill/>
          <a:ln w="12700">
            <a:noFill/>
            <a:miter lim="800000"/>
            <a:headEnd/>
            <a:tailEnd/>
          </a:ln>
        </p:spPr>
        <p:txBody>
          <a:bodyPr wrap="none" anchor="ctr"/>
          <a:lstStyle/>
          <a:p>
            <a:pPr algn="l" eaLnBrk="0" hangingPunct="0"/>
            <a:r>
              <a:rPr kumimoji="0" lang="en-US" altLang="ja-JP" sz="2000" b="1">
                <a:solidFill>
                  <a:srgbClr val="006600"/>
                </a:solidFill>
                <a:ea typeface="HG創英角ｺﾞｼｯｸUB" pitchFamily="49" charset="-128"/>
              </a:rPr>
              <a:t>※</a:t>
            </a:r>
            <a:r>
              <a:rPr kumimoji="0" lang="ja-JP" altLang="en-US" sz="2000" b="1">
                <a:solidFill>
                  <a:srgbClr val="006600"/>
                </a:solidFill>
                <a:ea typeface="HG創英角ｺﾞｼｯｸUB" pitchFamily="49" charset="-128"/>
              </a:rPr>
              <a:t>ヒヤリハット</a:t>
            </a:r>
            <a:r>
              <a:rPr kumimoji="0" lang="ja-JP" altLang="en-US" b="1">
                <a:solidFill>
                  <a:srgbClr val="006600"/>
                </a:solidFill>
                <a:ea typeface="HG創英角ｺﾞｼｯｸUB" pitchFamily="49" charset="-128"/>
              </a:rPr>
              <a:t>事例</a:t>
            </a:r>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19</a:t>
            </a:fld>
            <a:endParaRPr lang="ja-JP" altLang="en-US"/>
          </a:p>
        </p:txBody>
      </p:sp>
    </p:spTree>
    <p:extLst>
      <p:ext uri="{BB962C8B-B14F-4D97-AF65-F5344CB8AC3E}">
        <p14:creationId xmlns:p14="http://schemas.microsoft.com/office/powerpoint/2010/main" val="402077228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3272" y="437899"/>
            <a:ext cx="7770786" cy="598292"/>
          </a:xfrm>
        </p:spPr>
        <p:txBody>
          <a:bodyPr>
            <a:normAutofit/>
          </a:bodyPr>
          <a:lstStyle/>
          <a:p>
            <a:r>
              <a:rPr lang="ja-JP" altLang="en-US" b="1" dirty="0">
                <a:solidFill>
                  <a:srgbClr val="002060"/>
                </a:solidFill>
                <a:latin typeface="HGP創英角ｺﾞｼｯｸUB" panose="020B0900000000000000" pitchFamily="50" charset="-128"/>
                <a:ea typeface="HGP創英角ｺﾞｼｯｸUB" panose="020B0900000000000000" pitchFamily="50" charset="-128"/>
              </a:rPr>
              <a:t>１．労働災害の推移</a:t>
            </a:r>
            <a:r>
              <a:rPr lang="ja-JP" altLang="en-US" sz="3323" b="1" dirty="0">
                <a:solidFill>
                  <a:srgbClr val="002060"/>
                </a:solidFill>
                <a:latin typeface="HGP創英角ｺﾞｼｯｸUB" panose="020B0900000000000000" pitchFamily="50" charset="-128"/>
                <a:ea typeface="HGP創英角ｺﾞｼｯｸUB" panose="020B0900000000000000" pitchFamily="50" charset="-128"/>
              </a:rPr>
              <a:t>（Ｓ５０～Ｈ２５）</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001138372"/>
              </p:ext>
            </p:extLst>
          </p:nvPr>
        </p:nvGraphicFramePr>
        <p:xfrm>
          <a:off x="517396" y="628653"/>
          <a:ext cx="8115379" cy="4982711"/>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7"/>
          <p:cNvSpPr>
            <a:spLocks noChangeArrowheads="1"/>
          </p:cNvSpPr>
          <p:nvPr/>
        </p:nvSpPr>
        <p:spPr bwMode="auto">
          <a:xfrm>
            <a:off x="931984" y="5661248"/>
            <a:ext cx="6822831" cy="609600"/>
          </a:xfrm>
          <a:prstGeom prst="rect">
            <a:avLst/>
          </a:prstGeom>
          <a:noFill/>
          <a:ln w="25400">
            <a:noFill/>
            <a:miter lim="800000"/>
            <a:headEnd/>
            <a:tailEnd/>
          </a:ln>
        </p:spPr>
        <p:txBody>
          <a:bodyPr wrap="none" lIns="83077" tIns="43200" rIns="83077" bIns="43200" anchor="ctr"/>
          <a:lstStyle/>
          <a:p>
            <a:pPr algn="l"/>
            <a:r>
              <a:rPr lang="en-US" altLang="ja-JP" sz="1400" b="1" dirty="0">
                <a:solidFill>
                  <a:srgbClr val="FF0000"/>
                </a:solidFill>
              </a:rPr>
              <a:t>※</a:t>
            </a:r>
            <a:r>
              <a:rPr lang="ja-JP" altLang="en-US" sz="1400" b="1" dirty="0">
                <a:solidFill>
                  <a:srgbClr val="FF0000"/>
                </a:solidFill>
              </a:rPr>
              <a:t>建設業の労働災害が増えている</a:t>
            </a:r>
          </a:p>
          <a:p>
            <a:pPr algn="l"/>
            <a:r>
              <a:rPr lang="ja-JP" altLang="en-US" sz="1400" dirty="0"/>
              <a:t>・平成２３年、２４年、２５年と</a:t>
            </a:r>
            <a:r>
              <a:rPr lang="ja-JP" altLang="en-US" sz="1400" b="1" dirty="0">
                <a:solidFill>
                  <a:srgbClr val="FF0000"/>
                </a:solidFill>
              </a:rPr>
              <a:t>休業災害（ケガ）は３年連続増加</a:t>
            </a:r>
            <a:endParaRPr lang="en-US" altLang="ja-JP" sz="1400" b="1" dirty="0">
              <a:solidFill>
                <a:srgbClr val="FF0000"/>
              </a:solidFill>
            </a:endParaRPr>
          </a:p>
          <a:p>
            <a:r>
              <a:rPr lang="ja-JP" altLang="en-US" sz="1400" dirty="0"/>
              <a:t>・平成２５年の</a:t>
            </a:r>
            <a:r>
              <a:rPr lang="ja-JP" altLang="en-US" sz="1400" b="1" dirty="0">
                <a:solidFill>
                  <a:srgbClr val="0033CC"/>
                </a:solidFill>
              </a:rPr>
              <a:t>死亡災害は前年より２５人減少し、</a:t>
            </a:r>
            <a:r>
              <a:rPr lang="ja-JP" altLang="en-US" sz="1400" b="1" dirty="0">
                <a:solidFill>
                  <a:srgbClr val="FF0000"/>
                </a:solidFill>
              </a:rPr>
              <a:t>前々年（平成２３年）と同数の３４２人</a:t>
            </a:r>
            <a:r>
              <a:rPr lang="ja-JP" altLang="en-US" sz="1400" b="1" dirty="0">
                <a:solidFill>
                  <a:srgbClr val="0033CC"/>
                </a:solidFill>
              </a:rPr>
              <a:t>となった</a:t>
            </a:r>
          </a:p>
        </p:txBody>
      </p:sp>
      <p:sp>
        <p:nvSpPr>
          <p:cNvPr id="8" name="Rectangle 10"/>
          <p:cNvSpPr>
            <a:spLocks noChangeArrowheads="1"/>
          </p:cNvSpPr>
          <p:nvPr/>
        </p:nvSpPr>
        <p:spPr bwMode="auto">
          <a:xfrm>
            <a:off x="879231" y="5246077"/>
            <a:ext cx="316523" cy="175846"/>
          </a:xfrm>
          <a:prstGeom prst="rect">
            <a:avLst/>
          </a:prstGeom>
          <a:noFill/>
          <a:ln w="25400">
            <a:noFill/>
            <a:miter lim="800000"/>
            <a:headEnd/>
            <a:tailEnd/>
          </a:ln>
        </p:spPr>
        <p:txBody>
          <a:bodyPr wrap="none" lIns="83077" tIns="43200" rIns="83077" bIns="43200" anchor="ctr"/>
          <a:lstStyle/>
          <a:p>
            <a:r>
              <a:rPr lang="ja-JP" altLang="en-US" sz="831" dirty="0"/>
              <a:t>昭和</a:t>
            </a:r>
          </a:p>
        </p:txBody>
      </p:sp>
      <p:sp>
        <p:nvSpPr>
          <p:cNvPr id="3" name="正方形/長方形 2"/>
          <p:cNvSpPr/>
          <p:nvPr/>
        </p:nvSpPr>
        <p:spPr>
          <a:xfrm>
            <a:off x="3973780" y="1279010"/>
            <a:ext cx="1861130" cy="3497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smtClean="0">
                <a:latin typeface="+mj-ea"/>
                <a:ea typeface="+mj-ea"/>
              </a:rPr>
              <a:t>死亡災害の推移</a:t>
            </a:r>
            <a:endParaRPr kumimoji="1" lang="ja-JP" altLang="en-US" b="1" dirty="0">
              <a:latin typeface="+mj-ea"/>
              <a:ea typeface="+mj-ea"/>
            </a:endParaRP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a:t>
            </a:fld>
            <a:endParaRPr lang="ja-JP" altLang="en-US"/>
          </a:p>
        </p:txBody>
      </p:sp>
    </p:spTree>
    <p:extLst>
      <p:ext uri="{BB962C8B-B14F-4D97-AF65-F5344CB8AC3E}">
        <p14:creationId xmlns:p14="http://schemas.microsoft.com/office/powerpoint/2010/main" val="1493473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773723" y="517281"/>
            <a:ext cx="7596554" cy="895350"/>
          </a:xfrm>
          <a:ln w="19050">
            <a:solidFill>
              <a:schemeClr val="tx1"/>
            </a:solidFill>
          </a:ln>
        </p:spPr>
        <p:txBody>
          <a:bodyPr/>
          <a:lstStyle/>
          <a:p>
            <a:r>
              <a:rPr lang="en-US" altLang="ja-JP" sz="3323" b="1" dirty="0">
                <a:solidFill>
                  <a:srgbClr val="FF0000"/>
                </a:solidFill>
                <a:latin typeface="HGP創英角ｺﾞｼｯｸUB" panose="020B0900000000000000" pitchFamily="50" charset="-128"/>
                <a:ea typeface="HGP創英角ｺﾞｼｯｸUB" panose="020B0900000000000000" pitchFamily="50" charset="-128"/>
              </a:rPr>
              <a:t>※2013.8.15</a:t>
            </a:r>
            <a:r>
              <a:rPr lang="ja-JP" altLang="en-US" sz="3323" b="1" dirty="0">
                <a:solidFill>
                  <a:srgbClr val="FF0000"/>
                </a:solidFill>
                <a:latin typeface="HGP創英角ｺﾞｼｯｸUB" panose="020B0900000000000000" pitchFamily="50" charset="-128"/>
                <a:ea typeface="HGP創英角ｺﾞｼｯｸUB" panose="020B0900000000000000" pitchFamily="50" charset="-128"/>
              </a:rPr>
              <a:t>福知山花火大会爆発事故</a:t>
            </a:r>
          </a:p>
        </p:txBody>
      </p:sp>
      <p:sp>
        <p:nvSpPr>
          <p:cNvPr id="5123" name="コンテンツ プレースホルダ 2"/>
          <p:cNvSpPr>
            <a:spLocks noGrp="1"/>
          </p:cNvSpPr>
          <p:nvPr>
            <p:ph idx="1"/>
          </p:nvPr>
        </p:nvSpPr>
        <p:spPr>
          <a:xfrm>
            <a:off x="773723" y="1482969"/>
            <a:ext cx="7690338" cy="4419600"/>
          </a:xfrm>
        </p:spPr>
        <p:txBody>
          <a:bodyPr/>
          <a:lstStyle/>
          <a:p>
            <a:r>
              <a:rPr lang="ja-JP" altLang="en-US" sz="2400" b="1" dirty="0">
                <a:solidFill>
                  <a:srgbClr val="0033CC"/>
                </a:solidFill>
              </a:rPr>
              <a:t>発電機に給油するためガソリンの携行缶のフタを開けた際、噴出したガソリンに屋台の鉄板の火が引火</a:t>
            </a:r>
            <a:r>
              <a:rPr lang="ja-JP" altLang="en-US" sz="2400" dirty="0"/>
              <a:t>し、爆発が起きた。</a:t>
            </a:r>
            <a:endParaRPr lang="en-US" altLang="ja-JP" sz="2400" dirty="0"/>
          </a:p>
          <a:p>
            <a:r>
              <a:rPr lang="ja-JP" altLang="en-US" sz="2400" b="1" dirty="0">
                <a:solidFill>
                  <a:srgbClr val="0033CC"/>
                </a:solidFill>
              </a:rPr>
              <a:t>発電機とガソリン携行缶</a:t>
            </a:r>
            <a:r>
              <a:rPr lang="ja-JP" altLang="en-US" sz="2400" dirty="0"/>
              <a:t>は屋台裏手の観覧席付近に炎天下に</a:t>
            </a:r>
            <a:r>
              <a:rPr lang="ja-JP" altLang="en-US" sz="2400" b="1" dirty="0">
                <a:solidFill>
                  <a:srgbClr val="0033CC"/>
                </a:solidFill>
              </a:rPr>
              <a:t>４～５時間前（午後２～３時くらい）から３０㎝くらいに近接して置かれており、</a:t>
            </a:r>
            <a:r>
              <a:rPr lang="ja-JP" altLang="en-US" sz="2400" dirty="0"/>
              <a:t>発電機使用中は排気ガスの熱も浴びていた。</a:t>
            </a:r>
            <a:endParaRPr lang="en-US" altLang="ja-JP" sz="2400" dirty="0"/>
          </a:p>
          <a:p>
            <a:r>
              <a:rPr lang="ja-JP" altLang="en-US" sz="2400" b="1" dirty="0">
                <a:solidFill>
                  <a:srgbClr val="FF0000"/>
                </a:solidFill>
              </a:rPr>
              <a:t>容器の中の圧力を下げずに</a:t>
            </a:r>
            <a:r>
              <a:rPr lang="ja-JP" altLang="en-US" sz="2400" b="1" dirty="0">
                <a:solidFill>
                  <a:srgbClr val="0033CC"/>
                </a:solidFill>
              </a:rPr>
              <a:t>（圧力調整ネジ）、ふたを開けた</a:t>
            </a:r>
            <a:r>
              <a:rPr lang="ja-JP" altLang="en-US" sz="2400" dirty="0"/>
              <a:t>ため広い範囲に飛び散り、爆発につながった。</a:t>
            </a:r>
            <a:endParaRPr lang="en-US" altLang="ja-JP" sz="2400" dirty="0"/>
          </a:p>
          <a:p>
            <a:pPr>
              <a:buFontTx/>
              <a:buNone/>
            </a:pPr>
            <a:r>
              <a:rPr lang="en-US" altLang="ja-JP" sz="2400" b="1" dirty="0">
                <a:solidFill>
                  <a:srgbClr val="0033CC"/>
                </a:solidFill>
              </a:rPr>
              <a:t>※</a:t>
            </a:r>
            <a:r>
              <a:rPr lang="ja-JP" altLang="en-US" sz="2400" b="1" dirty="0">
                <a:solidFill>
                  <a:srgbClr val="0033CC"/>
                </a:solidFill>
              </a:rPr>
              <a:t>ガソリンは氷点下でも気化するほど揮発性が高く</a:t>
            </a:r>
            <a:r>
              <a:rPr lang="ja-JP" altLang="en-US" sz="2400" dirty="0"/>
              <a:t>、静電気で簡単に引火。</a:t>
            </a:r>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20</a:t>
            </a:fld>
            <a:endParaRPr lang="ja-JP" altLang="en-US"/>
          </a:p>
        </p:txBody>
      </p:sp>
    </p:spTree>
    <p:extLst>
      <p:ext uri="{BB962C8B-B14F-4D97-AF65-F5344CB8AC3E}">
        <p14:creationId xmlns:p14="http://schemas.microsoft.com/office/powerpoint/2010/main" val="1898720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91881" y="585538"/>
            <a:ext cx="7866185" cy="5439508"/>
          </a:xfrm>
        </p:spPr>
        <p:txBody>
          <a:bodyPr/>
          <a:lstStyle/>
          <a:p>
            <a:pPr>
              <a:buNone/>
            </a:pPr>
            <a:r>
              <a:rPr kumimoji="1" lang="ja-JP" altLang="en-US" dirty="0" smtClean="0"/>
              <a:t>　　　　　　　　　　　　　　　　　　　　　　　　</a:t>
            </a:r>
            <a:endParaRPr kumimoji="1" lang="ja-JP" altLang="en-US" dirty="0"/>
          </a:p>
        </p:txBody>
      </p:sp>
      <p:sp>
        <p:nvSpPr>
          <p:cNvPr id="6" name="Rectangle 8"/>
          <p:cNvSpPr>
            <a:spLocks noChangeArrowheads="1"/>
          </p:cNvSpPr>
          <p:nvPr/>
        </p:nvSpPr>
        <p:spPr bwMode="auto">
          <a:xfrm>
            <a:off x="2781301" y="587621"/>
            <a:ext cx="2107223" cy="590549"/>
          </a:xfrm>
          <a:prstGeom prst="rect">
            <a:avLst/>
          </a:prstGeom>
          <a:solidFill>
            <a:srgbClr val="66FFFF"/>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物的要因</a:t>
            </a:r>
          </a:p>
          <a:p>
            <a:pPr algn="ctr"/>
            <a:r>
              <a:rPr lang="ja-JP" altLang="en-US" sz="1846" b="1" dirty="0">
                <a:solidFill>
                  <a:srgbClr val="DB2703"/>
                </a:solidFill>
                <a:latin typeface="HGS創英角ﾎﾟｯﾌﾟ体" pitchFamily="50" charset="-128"/>
                <a:ea typeface="HGS創英角ﾎﾟｯﾌﾟ体" pitchFamily="50" charset="-128"/>
              </a:rPr>
              <a:t>不安全な状態</a:t>
            </a:r>
          </a:p>
        </p:txBody>
      </p:sp>
      <p:sp>
        <p:nvSpPr>
          <p:cNvPr id="7" name="Rectangle 9"/>
          <p:cNvSpPr>
            <a:spLocks noChangeArrowheads="1"/>
          </p:cNvSpPr>
          <p:nvPr/>
        </p:nvSpPr>
        <p:spPr bwMode="auto">
          <a:xfrm>
            <a:off x="2781301" y="4223240"/>
            <a:ext cx="2095500" cy="600808"/>
          </a:xfrm>
          <a:prstGeom prst="rect">
            <a:avLst/>
          </a:prstGeom>
          <a:solidFill>
            <a:srgbClr val="92D050"/>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人的要因</a:t>
            </a:r>
          </a:p>
          <a:p>
            <a:pPr algn="ctr"/>
            <a:r>
              <a:rPr lang="ja-JP" altLang="en-US" sz="1846" b="1" dirty="0">
                <a:solidFill>
                  <a:srgbClr val="DB2703"/>
                </a:solidFill>
                <a:latin typeface="HGS創英角ﾎﾟｯﾌﾟ体" pitchFamily="50" charset="-128"/>
                <a:ea typeface="HGS創英角ﾎﾟｯﾌﾟ体" pitchFamily="50" charset="-128"/>
              </a:rPr>
              <a:t>不安全な行動</a:t>
            </a:r>
          </a:p>
        </p:txBody>
      </p:sp>
      <p:sp>
        <p:nvSpPr>
          <p:cNvPr id="8" name="Rectangle 9"/>
          <p:cNvSpPr>
            <a:spLocks noChangeArrowheads="1"/>
          </p:cNvSpPr>
          <p:nvPr/>
        </p:nvSpPr>
        <p:spPr bwMode="auto">
          <a:xfrm>
            <a:off x="838996" y="2178728"/>
            <a:ext cx="1626577" cy="577362"/>
          </a:xfrm>
          <a:prstGeom prst="rect">
            <a:avLst/>
          </a:prstGeom>
          <a:solidFill>
            <a:srgbClr val="FF99CC"/>
          </a:solidFill>
          <a:ln w="31750">
            <a:solidFill>
              <a:schemeClr val="tx1"/>
            </a:solidFill>
            <a:miter lim="800000"/>
            <a:headEnd/>
            <a:tailEnd/>
          </a:ln>
        </p:spPr>
        <p:txBody>
          <a:bodyPr wrap="none" anchor="ctr"/>
          <a:lstStyle/>
          <a:p>
            <a:endParaRPr lang="en-US" altLang="ja-JP" sz="2585" dirty="0">
              <a:ea typeface="ＤＦ特太ゴシック体" pitchFamily="1" charset="-128"/>
            </a:endParaRPr>
          </a:p>
          <a:p>
            <a:pPr algn="ctr"/>
            <a:r>
              <a:rPr lang="ja-JP" altLang="en-US" sz="1846" dirty="0">
                <a:ea typeface="ＤＦ特太ゴシック体" pitchFamily="1" charset="-128"/>
              </a:rPr>
              <a:t>管理的欠陥</a:t>
            </a:r>
          </a:p>
          <a:p>
            <a:endParaRPr lang="ja-JP" altLang="en-US" sz="2585" b="1" dirty="0">
              <a:solidFill>
                <a:srgbClr val="DB2703"/>
              </a:solidFill>
            </a:endParaRPr>
          </a:p>
        </p:txBody>
      </p:sp>
      <p:sp>
        <p:nvSpPr>
          <p:cNvPr id="10" name="正方形/長方形 9"/>
          <p:cNvSpPr/>
          <p:nvPr/>
        </p:nvSpPr>
        <p:spPr bwMode="auto">
          <a:xfrm>
            <a:off x="836064" y="2759635"/>
            <a:ext cx="1629508" cy="1992923"/>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l"/>
            <a:endParaRPr lang="en-US" altLang="ja-JP" b="1" dirty="0"/>
          </a:p>
          <a:p>
            <a:pPr algn="l"/>
            <a:endParaRPr lang="en-US" altLang="ja-JP" sz="1477" b="1" dirty="0"/>
          </a:p>
          <a:p>
            <a:pPr algn="l"/>
            <a:r>
              <a:rPr lang="ja-JP" altLang="en-US" sz="1477" b="1" dirty="0"/>
              <a:t>①</a:t>
            </a:r>
            <a:r>
              <a:rPr lang="ja-JP" altLang="en-US" sz="1477" b="1" dirty="0">
                <a:solidFill>
                  <a:srgbClr val="FF0000"/>
                </a:solidFill>
              </a:rPr>
              <a:t> </a:t>
            </a:r>
            <a:r>
              <a:rPr lang="ja-JP" altLang="en-US" sz="1477" b="1" dirty="0">
                <a:solidFill>
                  <a:srgbClr val="0000FF"/>
                </a:solidFill>
              </a:rPr>
              <a:t>（危険物）</a:t>
            </a:r>
            <a:endParaRPr lang="en-US" altLang="ja-JP" sz="1477" b="1" dirty="0">
              <a:solidFill>
                <a:srgbClr val="0000FF"/>
              </a:solidFill>
            </a:endParaRPr>
          </a:p>
          <a:p>
            <a:pPr algn="l"/>
            <a:r>
              <a:rPr lang="ja-JP" altLang="en-US" sz="1477" b="1" dirty="0">
                <a:solidFill>
                  <a:srgbClr val="0000FF"/>
                </a:solidFill>
              </a:rPr>
              <a:t>　</a:t>
            </a:r>
            <a:r>
              <a:rPr lang="ja-JP" altLang="en-US" sz="1477" b="1" dirty="0">
                <a:solidFill>
                  <a:srgbClr val="FF3300"/>
                </a:solidFill>
              </a:rPr>
              <a:t>持ち込み時の</a:t>
            </a:r>
            <a:endParaRPr lang="en-US" altLang="ja-JP" sz="1477" b="1" dirty="0">
              <a:solidFill>
                <a:srgbClr val="FF3300"/>
              </a:solidFill>
            </a:endParaRPr>
          </a:p>
          <a:p>
            <a:pPr algn="l"/>
            <a:r>
              <a:rPr lang="ja-JP" altLang="en-US" sz="1477" b="1" dirty="0">
                <a:solidFill>
                  <a:srgbClr val="FF3300"/>
                </a:solidFill>
              </a:rPr>
              <a:t>　チェック</a:t>
            </a:r>
            <a:r>
              <a:rPr lang="ja-JP" altLang="en-US" sz="1477" b="1" dirty="0">
                <a:solidFill>
                  <a:srgbClr val="0000FF"/>
                </a:solidFill>
              </a:rPr>
              <a:t>がない</a:t>
            </a:r>
            <a:endParaRPr lang="en-US" altLang="ja-JP" sz="1477" b="1" dirty="0">
              <a:solidFill>
                <a:srgbClr val="0000FF"/>
              </a:solidFill>
            </a:endParaRPr>
          </a:p>
          <a:p>
            <a:pPr algn="l"/>
            <a:r>
              <a:rPr lang="ja-JP" altLang="en-US" sz="1477" b="1" dirty="0">
                <a:solidFill>
                  <a:srgbClr val="0000FF"/>
                </a:solidFill>
                <a:latin typeface="Arial" charset="0"/>
              </a:rPr>
              <a:t>②</a:t>
            </a:r>
            <a:r>
              <a:rPr lang="ja-JP" altLang="en-US" sz="1477" b="1" dirty="0">
                <a:solidFill>
                  <a:srgbClr val="FF3300"/>
                </a:solidFill>
              </a:rPr>
              <a:t>火気使用時の</a:t>
            </a:r>
            <a:endParaRPr lang="en-US" altLang="ja-JP" sz="1477" b="1" dirty="0">
              <a:solidFill>
                <a:srgbClr val="FF3300"/>
              </a:solidFill>
            </a:endParaRPr>
          </a:p>
          <a:p>
            <a:pPr algn="l"/>
            <a:r>
              <a:rPr lang="ja-JP" altLang="en-US" sz="1477" b="1" dirty="0">
                <a:solidFill>
                  <a:srgbClr val="FF3300"/>
                </a:solidFill>
              </a:rPr>
              <a:t>　注意事項</a:t>
            </a:r>
            <a:r>
              <a:rPr lang="ja-JP" altLang="en-US" sz="1477" b="1" dirty="0">
                <a:solidFill>
                  <a:srgbClr val="0000FF"/>
                </a:solidFill>
              </a:rPr>
              <a:t>に関</a:t>
            </a:r>
            <a:endParaRPr lang="en-US" altLang="ja-JP" sz="1477" b="1" dirty="0">
              <a:solidFill>
                <a:srgbClr val="0000FF"/>
              </a:solidFill>
            </a:endParaRPr>
          </a:p>
          <a:p>
            <a:pPr algn="l"/>
            <a:r>
              <a:rPr lang="ja-JP" altLang="en-US" sz="1477" b="1" dirty="0">
                <a:solidFill>
                  <a:srgbClr val="0000FF"/>
                </a:solidFill>
              </a:rPr>
              <a:t>　する</a:t>
            </a:r>
            <a:r>
              <a:rPr lang="ja-JP" altLang="en-US" sz="1477" b="1" dirty="0">
                <a:solidFill>
                  <a:srgbClr val="0000FF"/>
                </a:solidFill>
                <a:latin typeface="Arial" charset="0"/>
              </a:rPr>
              <a:t>指導がない</a:t>
            </a:r>
            <a:endParaRPr lang="en-US" altLang="ja-JP" sz="1477" b="1" dirty="0">
              <a:solidFill>
                <a:srgbClr val="0000FF"/>
              </a:solidFill>
              <a:latin typeface="Arial" charset="0"/>
            </a:endParaRPr>
          </a:p>
          <a:p>
            <a:pPr algn="l"/>
            <a:r>
              <a:rPr lang="ja-JP" altLang="en-US" sz="1477" b="1" dirty="0">
                <a:solidFill>
                  <a:srgbClr val="0000FF"/>
                </a:solidFill>
              </a:rPr>
              <a:t>③</a:t>
            </a:r>
            <a:r>
              <a:rPr lang="ja-JP" altLang="en-US" sz="1477" b="1" dirty="0">
                <a:solidFill>
                  <a:srgbClr val="FF3300"/>
                </a:solidFill>
              </a:rPr>
              <a:t>巡視</a:t>
            </a:r>
            <a:r>
              <a:rPr lang="ja-JP" altLang="en-US" sz="1477" b="1" dirty="0">
                <a:solidFill>
                  <a:srgbClr val="0000FF"/>
                </a:solidFill>
              </a:rPr>
              <a:t>による指導</a:t>
            </a:r>
            <a:endParaRPr lang="en-US" altLang="ja-JP" sz="1477" b="1" dirty="0">
              <a:solidFill>
                <a:srgbClr val="0000FF"/>
              </a:solidFill>
            </a:endParaRPr>
          </a:p>
          <a:p>
            <a:pPr algn="l"/>
            <a:r>
              <a:rPr lang="ja-JP" altLang="en-US" sz="1477" b="1" dirty="0">
                <a:solidFill>
                  <a:srgbClr val="0000FF"/>
                </a:solidFill>
              </a:rPr>
              <a:t>　監督がない</a:t>
            </a:r>
            <a:endParaRPr lang="en-US" altLang="ja-JP" sz="1477" b="1" dirty="0">
              <a:solidFill>
                <a:srgbClr val="0000FF"/>
              </a:solidFill>
            </a:endParaRPr>
          </a:p>
          <a:p>
            <a:pPr algn="l"/>
            <a:endParaRPr lang="en-US" altLang="ja-JP" b="1" dirty="0">
              <a:latin typeface="Arial" charset="0"/>
              <a:ea typeface="ＭＳ Ｐゴシック" pitchFamily="50" charset="-128"/>
            </a:endParaRPr>
          </a:p>
          <a:p>
            <a:pPr algn="l"/>
            <a:endParaRPr lang="en-US" altLang="ja-JP" b="1" dirty="0">
              <a:latin typeface="Arial" charset="0"/>
              <a:ea typeface="ＭＳ Ｐゴシック" pitchFamily="50" charset="-128"/>
            </a:endParaRPr>
          </a:p>
        </p:txBody>
      </p:sp>
      <p:sp>
        <p:nvSpPr>
          <p:cNvPr id="11" name="正方形/長方形 10"/>
          <p:cNvSpPr/>
          <p:nvPr/>
        </p:nvSpPr>
        <p:spPr bwMode="auto">
          <a:xfrm>
            <a:off x="2778369" y="1189892"/>
            <a:ext cx="2121877" cy="2532185"/>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l"/>
            <a:r>
              <a:rPr lang="ja-JP" altLang="en-US" sz="1477" b="1" dirty="0">
                <a:solidFill>
                  <a:srgbClr val="0000FF"/>
                </a:solidFill>
              </a:rPr>
              <a:t>①発電機とガソリン缶が</a:t>
            </a:r>
            <a:endParaRPr lang="en-US" altLang="ja-JP" sz="1477" b="1" dirty="0">
              <a:solidFill>
                <a:srgbClr val="0000FF"/>
              </a:solidFill>
            </a:endParaRPr>
          </a:p>
          <a:p>
            <a:pPr algn="l"/>
            <a:r>
              <a:rPr lang="ja-JP" altLang="en-US" sz="1477" b="1" dirty="0">
                <a:solidFill>
                  <a:srgbClr val="0000FF"/>
                </a:solidFill>
              </a:rPr>
              <a:t>　</a:t>
            </a:r>
            <a:r>
              <a:rPr lang="ja-JP" altLang="en-US" sz="1477" b="1" dirty="0">
                <a:solidFill>
                  <a:srgbClr val="FF3300"/>
                </a:solidFill>
              </a:rPr>
              <a:t>観覧席の中</a:t>
            </a:r>
            <a:r>
              <a:rPr lang="ja-JP" altLang="en-US" sz="1477" b="1" dirty="0">
                <a:solidFill>
                  <a:srgbClr val="0000FF"/>
                </a:solidFill>
              </a:rPr>
              <a:t>に置かれ</a:t>
            </a:r>
            <a:endParaRPr lang="en-US" altLang="ja-JP" sz="1477" b="1" dirty="0">
              <a:solidFill>
                <a:srgbClr val="0000FF"/>
              </a:solidFill>
            </a:endParaRPr>
          </a:p>
          <a:p>
            <a:pPr algn="l"/>
            <a:r>
              <a:rPr lang="ja-JP" altLang="en-US" sz="1477" b="1" dirty="0">
                <a:solidFill>
                  <a:srgbClr val="0000FF"/>
                </a:solidFill>
              </a:rPr>
              <a:t>　ていた</a:t>
            </a:r>
            <a:endParaRPr lang="en-US" altLang="ja-JP" sz="1477" b="1" dirty="0">
              <a:solidFill>
                <a:srgbClr val="0000FF"/>
              </a:solidFill>
            </a:endParaRPr>
          </a:p>
          <a:p>
            <a:pPr algn="l"/>
            <a:r>
              <a:rPr lang="ja-JP" altLang="en-US" sz="1477" b="1" dirty="0">
                <a:solidFill>
                  <a:srgbClr val="0000FF"/>
                </a:solidFill>
              </a:rPr>
              <a:t>②発電機とガソリン缶は</a:t>
            </a:r>
            <a:endParaRPr lang="en-US" altLang="ja-JP" sz="1477" b="1" dirty="0">
              <a:solidFill>
                <a:srgbClr val="0000FF"/>
              </a:solidFill>
            </a:endParaRPr>
          </a:p>
          <a:p>
            <a:pPr algn="l"/>
            <a:r>
              <a:rPr lang="ja-JP" altLang="en-US" sz="1477" b="1" dirty="0">
                <a:solidFill>
                  <a:srgbClr val="0000FF"/>
                </a:solidFill>
              </a:rPr>
              <a:t>　３０㎝くらいに</a:t>
            </a:r>
            <a:r>
              <a:rPr lang="ja-JP" altLang="en-US" sz="1477" b="1" dirty="0">
                <a:solidFill>
                  <a:srgbClr val="FF3300"/>
                </a:solidFill>
              </a:rPr>
              <a:t>近接して</a:t>
            </a:r>
            <a:endParaRPr lang="en-US" altLang="ja-JP" sz="1477" b="1" dirty="0">
              <a:solidFill>
                <a:srgbClr val="FF3300"/>
              </a:solidFill>
            </a:endParaRPr>
          </a:p>
          <a:p>
            <a:pPr algn="l"/>
            <a:r>
              <a:rPr lang="ja-JP" altLang="en-US" sz="1477" b="1" dirty="0">
                <a:solidFill>
                  <a:srgbClr val="0000FF"/>
                </a:solidFill>
              </a:rPr>
              <a:t>　いた（</a:t>
            </a:r>
            <a:r>
              <a:rPr lang="ja-JP" altLang="en-US" sz="1477" b="1" dirty="0">
                <a:solidFill>
                  <a:srgbClr val="FF3300"/>
                </a:solidFill>
              </a:rPr>
              <a:t>＊炎天下</a:t>
            </a:r>
            <a:r>
              <a:rPr lang="ja-JP" altLang="en-US" sz="1477" b="1" dirty="0">
                <a:solidFill>
                  <a:srgbClr val="0000FF"/>
                </a:solidFill>
              </a:rPr>
              <a:t>）</a:t>
            </a:r>
            <a:endParaRPr lang="en-US" altLang="ja-JP" sz="1477" b="1" dirty="0">
              <a:solidFill>
                <a:srgbClr val="0000FF"/>
              </a:solidFill>
            </a:endParaRPr>
          </a:p>
          <a:p>
            <a:pPr algn="l"/>
            <a:r>
              <a:rPr lang="ja-JP" altLang="en-US" sz="1477" b="1" dirty="0">
                <a:solidFill>
                  <a:srgbClr val="0000FF"/>
                </a:solidFill>
              </a:rPr>
              <a:t>③ガソリン缶は発電機の</a:t>
            </a:r>
            <a:endParaRPr lang="en-US" altLang="ja-JP" sz="1477" b="1" dirty="0">
              <a:solidFill>
                <a:srgbClr val="0000FF"/>
              </a:solidFill>
            </a:endParaRPr>
          </a:p>
          <a:p>
            <a:pPr algn="l"/>
            <a:r>
              <a:rPr lang="ja-JP" altLang="en-US" sz="1477" b="1" dirty="0">
                <a:solidFill>
                  <a:srgbClr val="0000FF"/>
                </a:solidFill>
              </a:rPr>
              <a:t>　排気ガスの熱も浴びて</a:t>
            </a:r>
            <a:endParaRPr lang="en-US" altLang="ja-JP" sz="1477" b="1" dirty="0">
              <a:solidFill>
                <a:srgbClr val="0000FF"/>
              </a:solidFill>
            </a:endParaRPr>
          </a:p>
          <a:p>
            <a:pPr algn="l"/>
            <a:r>
              <a:rPr lang="ja-JP" altLang="en-US" sz="1477" b="1" dirty="0">
                <a:solidFill>
                  <a:srgbClr val="0000FF"/>
                </a:solidFill>
              </a:rPr>
              <a:t>　いた</a:t>
            </a:r>
            <a:endParaRPr lang="en-US" altLang="ja-JP" sz="1477" b="1" dirty="0">
              <a:solidFill>
                <a:srgbClr val="0000FF"/>
              </a:solidFill>
            </a:endParaRPr>
          </a:p>
          <a:p>
            <a:pPr algn="l"/>
            <a:r>
              <a:rPr lang="ja-JP" altLang="en-US" sz="1477" b="1" dirty="0">
                <a:solidFill>
                  <a:srgbClr val="0000FF"/>
                </a:solidFill>
              </a:rPr>
              <a:t>④</a:t>
            </a:r>
            <a:r>
              <a:rPr lang="ja-JP" altLang="en-US" sz="1477" b="1" dirty="0">
                <a:solidFill>
                  <a:srgbClr val="FF3300"/>
                </a:solidFill>
              </a:rPr>
              <a:t>気化したガソリン</a:t>
            </a:r>
            <a:r>
              <a:rPr lang="ja-JP" altLang="en-US" sz="1477" b="1" dirty="0">
                <a:solidFill>
                  <a:srgbClr val="0000FF"/>
                </a:solidFill>
              </a:rPr>
              <a:t>が</a:t>
            </a:r>
            <a:endParaRPr lang="en-US" altLang="ja-JP" sz="1477" b="1" dirty="0">
              <a:solidFill>
                <a:srgbClr val="0000FF"/>
              </a:solidFill>
            </a:endParaRPr>
          </a:p>
          <a:p>
            <a:pPr algn="l"/>
            <a:r>
              <a:rPr lang="ja-JP" altLang="en-US" sz="1477" b="1" dirty="0">
                <a:solidFill>
                  <a:srgbClr val="0000FF"/>
                </a:solidFill>
              </a:rPr>
              <a:t>　噴出し、飛び散った</a:t>
            </a:r>
            <a:endParaRPr lang="en-US" altLang="ja-JP" sz="1477" b="1" dirty="0">
              <a:solidFill>
                <a:srgbClr val="0000FF"/>
              </a:solidFill>
              <a:latin typeface="Arial" charset="0"/>
            </a:endParaRPr>
          </a:p>
        </p:txBody>
      </p:sp>
      <p:sp>
        <p:nvSpPr>
          <p:cNvPr id="12" name="Rectangle 4"/>
          <p:cNvSpPr>
            <a:spLocks noChangeArrowheads="1"/>
          </p:cNvSpPr>
          <p:nvPr/>
        </p:nvSpPr>
        <p:spPr bwMode="auto">
          <a:xfrm>
            <a:off x="5263662" y="1846386"/>
            <a:ext cx="879231" cy="823546"/>
          </a:xfrm>
          <a:prstGeom prst="rect">
            <a:avLst/>
          </a:prstGeom>
          <a:solidFill>
            <a:srgbClr val="00FFFF"/>
          </a:solidFill>
          <a:ln w="38100">
            <a:solidFill>
              <a:schemeClr val="tx1"/>
            </a:solidFill>
            <a:miter lim="800000"/>
            <a:headEnd/>
            <a:tailEnd/>
          </a:ln>
        </p:spPr>
        <p:txBody>
          <a:bodyPr wrap="none" anchor="ctr"/>
          <a:lstStyle/>
          <a:p>
            <a:pPr algn="ctr"/>
            <a:r>
              <a:rPr lang="ja-JP" altLang="en-US" sz="4431" b="1" dirty="0">
                <a:ea typeface="ＤＨＰ特太ゴシック体" pitchFamily="2" charset="-128"/>
              </a:rPr>
              <a:t>物</a:t>
            </a:r>
          </a:p>
        </p:txBody>
      </p:sp>
      <p:sp>
        <p:nvSpPr>
          <p:cNvPr id="13" name="Rectangle 5"/>
          <p:cNvSpPr>
            <a:spLocks noChangeArrowheads="1"/>
          </p:cNvSpPr>
          <p:nvPr/>
        </p:nvSpPr>
        <p:spPr bwMode="auto">
          <a:xfrm>
            <a:off x="5298831" y="4636477"/>
            <a:ext cx="844062" cy="857250"/>
          </a:xfrm>
          <a:prstGeom prst="rect">
            <a:avLst/>
          </a:prstGeom>
          <a:solidFill>
            <a:srgbClr val="92D050"/>
          </a:solidFill>
          <a:ln w="38100">
            <a:solidFill>
              <a:schemeClr val="tx1"/>
            </a:solidFill>
            <a:miter lim="800000"/>
            <a:headEnd/>
            <a:tailEnd/>
          </a:ln>
        </p:spPr>
        <p:txBody>
          <a:bodyPr wrap="none" anchor="ctr"/>
          <a:lstStyle/>
          <a:p>
            <a:pPr algn="ctr"/>
            <a:r>
              <a:rPr lang="ja-JP" altLang="en-US" sz="4431" dirty="0">
                <a:ea typeface="ＤＨＰ特太ゴシック体" pitchFamily="2" charset="-128"/>
              </a:rPr>
              <a:t>人</a:t>
            </a:r>
          </a:p>
        </p:txBody>
      </p:sp>
      <p:sp>
        <p:nvSpPr>
          <p:cNvPr id="14" name="AutoShape 7"/>
          <p:cNvSpPr>
            <a:spLocks noChangeArrowheads="1"/>
          </p:cNvSpPr>
          <p:nvPr/>
        </p:nvSpPr>
        <p:spPr bwMode="auto">
          <a:xfrm>
            <a:off x="6346581" y="3370386"/>
            <a:ext cx="769327" cy="748812"/>
          </a:xfrm>
          <a:prstGeom prst="irregularSeal2">
            <a:avLst/>
          </a:prstGeom>
          <a:solidFill>
            <a:srgbClr val="FFCC99"/>
          </a:solidFill>
          <a:ln w="9525">
            <a:solidFill>
              <a:schemeClr val="tx1"/>
            </a:solidFill>
            <a:miter lim="800000"/>
            <a:headEnd/>
            <a:tailEnd/>
          </a:ln>
        </p:spPr>
        <p:txBody>
          <a:bodyPr wrap="none" anchor="ctr"/>
          <a:lstStyle/>
          <a:p>
            <a:pPr algn="ctr"/>
            <a:r>
              <a:rPr lang="ja-JP" altLang="en-US" sz="3323" dirty="0"/>
              <a:t>接触</a:t>
            </a:r>
          </a:p>
        </p:txBody>
      </p:sp>
      <p:sp>
        <p:nvSpPr>
          <p:cNvPr id="15" name="AutoShape 6"/>
          <p:cNvSpPr>
            <a:spLocks noChangeArrowheads="1"/>
          </p:cNvSpPr>
          <p:nvPr/>
        </p:nvSpPr>
        <p:spPr bwMode="auto">
          <a:xfrm>
            <a:off x="7598020" y="3358662"/>
            <a:ext cx="854319" cy="798635"/>
          </a:xfrm>
          <a:prstGeom prst="irregularSeal1">
            <a:avLst/>
          </a:prstGeom>
          <a:solidFill>
            <a:srgbClr val="FF66CC"/>
          </a:solidFill>
          <a:ln w="9525">
            <a:solidFill>
              <a:schemeClr val="tx1"/>
            </a:solidFill>
            <a:miter lim="800000"/>
            <a:headEnd/>
            <a:tailEnd/>
          </a:ln>
        </p:spPr>
        <p:txBody>
          <a:bodyPr wrap="none" anchor="ctr"/>
          <a:lstStyle/>
          <a:p>
            <a:pPr algn="ctr"/>
            <a:r>
              <a:rPr lang="ja-JP" altLang="en-US" sz="3323" dirty="0">
                <a:ea typeface="ＤＨＰ特太ゴシック体" pitchFamily="2" charset="-128"/>
              </a:rPr>
              <a:t>災害</a:t>
            </a:r>
          </a:p>
          <a:p>
            <a:pPr algn="ctr"/>
            <a:r>
              <a:rPr lang="ja-JP" altLang="en-US" sz="3323" dirty="0">
                <a:ea typeface="ＤＨＰ特太ゴシック体" pitchFamily="2" charset="-128"/>
              </a:rPr>
              <a:t>発生</a:t>
            </a:r>
          </a:p>
        </p:txBody>
      </p:sp>
      <p:sp>
        <p:nvSpPr>
          <p:cNvPr id="16" name="正方形/長方形 15"/>
          <p:cNvSpPr/>
          <p:nvPr/>
        </p:nvSpPr>
        <p:spPr bwMode="auto">
          <a:xfrm>
            <a:off x="2778369" y="4847492"/>
            <a:ext cx="2110154" cy="646235"/>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l"/>
            <a:endParaRPr lang="en-US" altLang="ja-JP" sz="1477" b="1" dirty="0"/>
          </a:p>
          <a:p>
            <a:pPr algn="l"/>
            <a:endParaRPr lang="en-US" altLang="ja-JP" sz="1477" b="1" dirty="0"/>
          </a:p>
          <a:p>
            <a:pPr algn="l"/>
            <a:endParaRPr lang="en-US" altLang="ja-JP" sz="1477" b="1" dirty="0"/>
          </a:p>
          <a:p>
            <a:pPr algn="l"/>
            <a:endParaRPr lang="en-US" altLang="ja-JP" sz="1477" b="1" dirty="0"/>
          </a:p>
          <a:p>
            <a:pPr algn="l"/>
            <a:endParaRPr lang="en-US" altLang="ja-JP" sz="1477" b="1" dirty="0"/>
          </a:p>
          <a:p>
            <a:pPr algn="l"/>
            <a:r>
              <a:rPr lang="ja-JP" altLang="en-US" sz="1477" b="1" dirty="0">
                <a:solidFill>
                  <a:srgbClr val="0000FF"/>
                </a:solidFill>
              </a:rPr>
              <a:t>①ガソリン缶の中の</a:t>
            </a:r>
            <a:r>
              <a:rPr lang="ja-JP" altLang="en-US" sz="1477" b="1" dirty="0">
                <a:solidFill>
                  <a:srgbClr val="FF3300"/>
                </a:solidFill>
              </a:rPr>
              <a:t>圧力</a:t>
            </a:r>
            <a:endParaRPr lang="en-US" altLang="ja-JP" sz="1477" b="1" dirty="0">
              <a:solidFill>
                <a:srgbClr val="FF3300"/>
              </a:solidFill>
            </a:endParaRPr>
          </a:p>
          <a:p>
            <a:pPr algn="l"/>
            <a:r>
              <a:rPr lang="ja-JP" altLang="en-US" sz="1477" b="1" dirty="0">
                <a:solidFill>
                  <a:srgbClr val="FF3300"/>
                </a:solidFill>
              </a:rPr>
              <a:t>　を下げずに</a:t>
            </a:r>
            <a:r>
              <a:rPr lang="ja-JP" altLang="en-US" sz="1477" b="1" dirty="0">
                <a:solidFill>
                  <a:srgbClr val="0000FF"/>
                </a:solidFill>
              </a:rPr>
              <a:t>蓋を</a:t>
            </a:r>
            <a:r>
              <a:rPr lang="ja-JP" altLang="en-US" sz="1477" b="1" dirty="0" smtClean="0">
                <a:solidFill>
                  <a:srgbClr val="0000FF"/>
                </a:solidFill>
              </a:rPr>
              <a:t>開けた</a:t>
            </a:r>
            <a:endParaRPr lang="en-US" altLang="ja-JP" b="1" dirty="0"/>
          </a:p>
          <a:p>
            <a:pPr algn="l"/>
            <a:endParaRPr lang="en-US" altLang="ja-JP" b="1" dirty="0"/>
          </a:p>
          <a:p>
            <a:pPr algn="l"/>
            <a:endParaRPr lang="en-US" altLang="ja-JP" b="1" dirty="0">
              <a:latin typeface="Arial" charset="0"/>
              <a:ea typeface="ＭＳ Ｐゴシック" pitchFamily="50" charset="-128"/>
            </a:endParaRPr>
          </a:p>
          <a:p>
            <a:pPr algn="l"/>
            <a:endParaRPr lang="en-US" altLang="ja-JP" b="1" dirty="0">
              <a:latin typeface="Arial" charset="0"/>
              <a:ea typeface="ＭＳ Ｐゴシック" pitchFamily="50" charset="-128"/>
            </a:endParaRPr>
          </a:p>
          <a:p>
            <a:pPr fontAlgn="base">
              <a:spcBef>
                <a:spcPct val="0"/>
              </a:spcBef>
              <a:spcAft>
                <a:spcPct val="0"/>
              </a:spcAft>
            </a:pPr>
            <a:endParaRPr lang="en-US" altLang="ja-JP" b="1" dirty="0"/>
          </a:p>
        </p:txBody>
      </p:sp>
      <p:sp>
        <p:nvSpPr>
          <p:cNvPr id="17" name="AutoShape 16"/>
          <p:cNvSpPr>
            <a:spLocks noChangeArrowheads="1"/>
          </p:cNvSpPr>
          <p:nvPr/>
        </p:nvSpPr>
        <p:spPr bwMode="auto">
          <a:xfrm rot="-5400000">
            <a:off x="3253154" y="3106614"/>
            <a:ext cx="293077" cy="166467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18" name="AutoShape 14"/>
          <p:cNvSpPr>
            <a:spLocks noChangeArrowheads="1"/>
          </p:cNvSpPr>
          <p:nvPr/>
        </p:nvSpPr>
        <p:spPr bwMode="auto">
          <a:xfrm>
            <a:off x="4958861" y="2104292"/>
            <a:ext cx="246185" cy="328246"/>
          </a:xfrm>
          <a:prstGeom prst="rightArrow">
            <a:avLst>
              <a:gd name="adj1" fmla="val 50000"/>
              <a:gd name="adj2" fmla="val 33382"/>
            </a:avLst>
          </a:prstGeom>
          <a:solidFill>
            <a:schemeClr val="accent1"/>
          </a:solidFill>
          <a:ln w="9525">
            <a:solidFill>
              <a:schemeClr val="tx1"/>
            </a:solidFill>
            <a:miter lim="800000"/>
            <a:headEnd/>
            <a:tailEnd/>
          </a:ln>
        </p:spPr>
        <p:txBody>
          <a:bodyPr wrap="none" anchor="ctr"/>
          <a:lstStyle/>
          <a:p>
            <a:endParaRPr lang="ja-JP" altLang="en-US"/>
          </a:p>
        </p:txBody>
      </p:sp>
      <p:sp>
        <p:nvSpPr>
          <p:cNvPr id="20" name="AutoShape 12"/>
          <p:cNvSpPr>
            <a:spLocks noChangeArrowheads="1"/>
          </p:cNvSpPr>
          <p:nvPr/>
        </p:nvSpPr>
        <p:spPr bwMode="auto">
          <a:xfrm flipV="1">
            <a:off x="6224954" y="2190751"/>
            <a:ext cx="597877" cy="54365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21" name="AutoShape 11"/>
          <p:cNvSpPr>
            <a:spLocks noChangeArrowheads="1"/>
          </p:cNvSpPr>
          <p:nvPr/>
        </p:nvSpPr>
        <p:spPr bwMode="auto">
          <a:xfrm>
            <a:off x="6283569" y="4637943"/>
            <a:ext cx="597877" cy="54365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22" name="AutoShape 13"/>
          <p:cNvSpPr>
            <a:spLocks noChangeArrowheads="1"/>
          </p:cNvSpPr>
          <p:nvPr/>
        </p:nvSpPr>
        <p:spPr bwMode="auto">
          <a:xfrm>
            <a:off x="7203832" y="3562351"/>
            <a:ext cx="332643" cy="316523"/>
          </a:xfrm>
          <a:prstGeom prst="rightArrow">
            <a:avLst>
              <a:gd name="adj1" fmla="val 50000"/>
              <a:gd name="adj2" fmla="val 26273"/>
            </a:avLst>
          </a:prstGeom>
          <a:solidFill>
            <a:schemeClr val="accent1"/>
          </a:solidFill>
          <a:ln w="9525">
            <a:solidFill>
              <a:schemeClr val="tx1"/>
            </a:solidFill>
            <a:miter lim="800000"/>
            <a:headEnd/>
            <a:tailEnd/>
          </a:ln>
        </p:spPr>
        <p:txBody>
          <a:bodyPr wrap="none" anchor="ctr"/>
          <a:lstStyle/>
          <a:p>
            <a:endParaRPr lang="ja-JP" altLang="en-US"/>
          </a:p>
        </p:txBody>
      </p:sp>
      <p:sp>
        <p:nvSpPr>
          <p:cNvPr id="23" name="AutoShape 14"/>
          <p:cNvSpPr>
            <a:spLocks noChangeArrowheads="1"/>
          </p:cNvSpPr>
          <p:nvPr/>
        </p:nvSpPr>
        <p:spPr bwMode="auto">
          <a:xfrm>
            <a:off x="4970584" y="4894385"/>
            <a:ext cx="234462" cy="328246"/>
          </a:xfrm>
          <a:prstGeom prst="rightArrow">
            <a:avLst>
              <a:gd name="adj1" fmla="val 50000"/>
              <a:gd name="adj2" fmla="val 33382"/>
            </a:avLst>
          </a:prstGeom>
          <a:solidFill>
            <a:schemeClr val="accent1"/>
          </a:solidFill>
          <a:ln w="9525">
            <a:solidFill>
              <a:schemeClr val="tx1"/>
            </a:solidFill>
            <a:miter lim="800000"/>
            <a:headEnd/>
            <a:tailEnd/>
          </a:ln>
        </p:spPr>
        <p:txBody>
          <a:bodyPr wrap="none" anchor="ctr"/>
          <a:lstStyle/>
          <a:p>
            <a:endParaRPr lang="ja-JP" altLang="en-US"/>
          </a:p>
        </p:txBody>
      </p:sp>
      <p:sp>
        <p:nvSpPr>
          <p:cNvPr id="2" name="正方形/長方形 1"/>
          <p:cNvSpPr/>
          <p:nvPr/>
        </p:nvSpPr>
        <p:spPr bwMode="auto">
          <a:xfrm>
            <a:off x="927549" y="5170610"/>
            <a:ext cx="1538024" cy="107779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en-US" altLang="ja-JP" sz="2215" b="1"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2215" b="1" dirty="0">
                <a:solidFill>
                  <a:srgbClr val="FF0000"/>
                </a:solidFill>
                <a:latin typeface="HGP創英角ｺﾞｼｯｸUB" panose="020B0900000000000000" pitchFamily="50" charset="-128"/>
                <a:ea typeface="HGP創英角ｺﾞｼｯｸUB" panose="020B0900000000000000" pitchFamily="50" charset="-128"/>
              </a:rPr>
              <a:t>しらない</a:t>
            </a:r>
            <a:endParaRPr lang="en-US" altLang="ja-JP" sz="2215" b="1" dirty="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Bef>
                <a:spcPct val="0"/>
              </a:spcBef>
              <a:spcAft>
                <a:spcPct val="0"/>
              </a:spcAft>
            </a:pPr>
            <a:r>
              <a:rPr lang="en-US" altLang="ja-JP" sz="2215" b="1"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2215" b="1" dirty="0">
                <a:solidFill>
                  <a:srgbClr val="FF0000"/>
                </a:solidFill>
                <a:latin typeface="HGP創英角ｺﾞｼｯｸUB" panose="020B0900000000000000" pitchFamily="50" charset="-128"/>
                <a:ea typeface="HGP創英角ｺﾞｼｯｸUB" panose="020B0900000000000000" pitchFamily="50" charset="-128"/>
              </a:rPr>
              <a:t>できない</a:t>
            </a:r>
            <a:endParaRPr lang="en-US" altLang="ja-JP" sz="2215" b="1" dirty="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Bef>
                <a:spcPct val="0"/>
              </a:spcBef>
              <a:spcAft>
                <a:spcPct val="0"/>
              </a:spcAft>
            </a:pPr>
            <a:r>
              <a:rPr lang="en-US" altLang="ja-JP" sz="2215" b="1"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2215" b="1" dirty="0">
                <a:solidFill>
                  <a:srgbClr val="FF0000"/>
                </a:solidFill>
                <a:latin typeface="HGP創英角ｺﾞｼｯｸUB" panose="020B0900000000000000" pitchFamily="50" charset="-128"/>
                <a:ea typeface="HGP創英角ｺﾞｼｯｸUB" panose="020B0900000000000000" pitchFamily="50" charset="-128"/>
              </a:rPr>
              <a:t>やらない</a:t>
            </a: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21</a:t>
            </a:fld>
            <a:endParaRPr lang="ja-JP" altLang="en-US"/>
          </a:p>
        </p:txBody>
      </p:sp>
    </p:spTree>
    <p:extLst>
      <p:ext uri="{BB962C8B-B14F-4D97-AF65-F5344CB8AC3E}">
        <p14:creationId xmlns:p14="http://schemas.microsoft.com/office/powerpoint/2010/main" val="1331836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773723" y="517281"/>
            <a:ext cx="7596554" cy="1516673"/>
          </a:xfrm>
          <a:ln>
            <a:solidFill>
              <a:schemeClr val="tx1"/>
            </a:solidFill>
          </a:ln>
        </p:spPr>
        <p:txBody>
          <a:bodyPr/>
          <a:lstStyle/>
          <a:p>
            <a:pPr algn="l"/>
            <a:r>
              <a:rPr lang="en-US" altLang="ja-JP" b="1" dirty="0" smtClean="0">
                <a:solidFill>
                  <a:srgbClr val="0033CC"/>
                </a:solidFill>
                <a:latin typeface="HGP創英角ｺﾞｼｯｸUB" panose="020B0900000000000000" pitchFamily="50" charset="-128"/>
                <a:ea typeface="HGP創英角ｺﾞｼｯｸUB" panose="020B0900000000000000" pitchFamily="50" charset="-128"/>
              </a:rPr>
              <a:t>※</a:t>
            </a:r>
            <a:r>
              <a:rPr lang="ja-JP" altLang="en-US" b="1" dirty="0" smtClean="0">
                <a:solidFill>
                  <a:srgbClr val="0033CC"/>
                </a:solidFill>
                <a:latin typeface="HGP創英角ｺﾞｼｯｸUB" panose="020B0900000000000000" pitchFamily="50" charset="-128"/>
                <a:ea typeface="HGP創英角ｺﾞｼｯｸUB" panose="020B0900000000000000" pitchFamily="50" charset="-128"/>
              </a:rPr>
              <a:t>災害に学ぶ</a:t>
            </a:r>
            <a:r>
              <a:rPr lang="en-US" altLang="ja-JP" b="1" dirty="0" smtClean="0">
                <a:solidFill>
                  <a:srgbClr val="0033CC"/>
                </a:solidFill>
                <a:latin typeface="HGP創英角ｺﾞｼｯｸUB" panose="020B0900000000000000" pitchFamily="50" charset="-128"/>
                <a:ea typeface="HGP創英角ｺﾞｼｯｸUB" panose="020B0900000000000000" pitchFamily="50" charset="-128"/>
              </a:rPr>
              <a:t/>
            </a:r>
            <a:br>
              <a:rPr lang="en-US" altLang="ja-JP" b="1" dirty="0" smtClean="0">
                <a:solidFill>
                  <a:srgbClr val="0033CC"/>
                </a:solidFill>
                <a:latin typeface="HGP創英角ｺﾞｼｯｸUB" panose="020B0900000000000000" pitchFamily="50" charset="-128"/>
                <a:ea typeface="HGP創英角ｺﾞｼｯｸUB" panose="020B0900000000000000" pitchFamily="50" charset="-128"/>
              </a:rPr>
            </a:br>
            <a:r>
              <a:rPr lang="ja-JP" altLang="en-US" b="1" dirty="0" smtClean="0">
                <a:solidFill>
                  <a:srgbClr val="0033CC"/>
                </a:solidFill>
              </a:rPr>
              <a:t>　～「他山の石」として受け止める</a:t>
            </a:r>
          </a:p>
        </p:txBody>
      </p:sp>
      <p:sp>
        <p:nvSpPr>
          <p:cNvPr id="6147" name="コンテンツ プレースホルダ 2"/>
          <p:cNvSpPr>
            <a:spLocks noGrp="1"/>
          </p:cNvSpPr>
          <p:nvPr>
            <p:ph idx="1"/>
          </p:nvPr>
        </p:nvSpPr>
        <p:spPr>
          <a:xfrm>
            <a:off x="773723" y="2010507"/>
            <a:ext cx="7596554" cy="4044462"/>
          </a:xfrm>
        </p:spPr>
        <p:txBody>
          <a:bodyPr/>
          <a:lstStyle/>
          <a:p>
            <a:pPr>
              <a:buFontTx/>
              <a:buNone/>
            </a:pPr>
            <a:endParaRPr lang="en-US" altLang="ja-JP" dirty="0" smtClean="0"/>
          </a:p>
          <a:p>
            <a:pPr algn="ctr">
              <a:buFontTx/>
              <a:buNone/>
            </a:pPr>
            <a:endParaRPr lang="en-US" altLang="ja-JP" b="1" dirty="0" smtClean="0">
              <a:solidFill>
                <a:srgbClr val="FF0000"/>
              </a:solidFill>
            </a:endParaRPr>
          </a:p>
          <a:p>
            <a:pPr>
              <a:buFontTx/>
              <a:buNone/>
            </a:pPr>
            <a:endParaRPr lang="en-US" altLang="ja-JP" sz="2585" b="1" dirty="0">
              <a:solidFill>
                <a:srgbClr val="0033CC"/>
              </a:solidFill>
            </a:endParaRPr>
          </a:p>
          <a:p>
            <a:pPr>
              <a:buFontTx/>
              <a:buNone/>
            </a:pPr>
            <a:endParaRPr lang="en-US" altLang="ja-JP" sz="2585" b="1" dirty="0">
              <a:solidFill>
                <a:srgbClr val="0033CC"/>
              </a:solidFill>
            </a:endParaRPr>
          </a:p>
          <a:p>
            <a:pPr>
              <a:buFontTx/>
              <a:buNone/>
            </a:pPr>
            <a:endParaRPr lang="en-US" altLang="ja-JP" sz="2585" b="1" dirty="0" smtClean="0">
              <a:solidFill>
                <a:srgbClr val="008000"/>
              </a:solidFill>
            </a:endParaRPr>
          </a:p>
          <a:p>
            <a:pPr>
              <a:buFontTx/>
              <a:buNone/>
            </a:pPr>
            <a:r>
              <a:rPr lang="en-US" altLang="ja-JP" sz="2585" b="1" dirty="0" smtClean="0">
                <a:solidFill>
                  <a:srgbClr val="008000"/>
                </a:solidFill>
              </a:rPr>
              <a:t>※</a:t>
            </a:r>
            <a:r>
              <a:rPr lang="ja-JP" altLang="en-US" sz="2585" b="1" dirty="0">
                <a:solidFill>
                  <a:srgbClr val="008000"/>
                </a:solidFill>
              </a:rPr>
              <a:t>現場にあてはめると</a:t>
            </a:r>
            <a:endParaRPr lang="en-US" altLang="ja-JP" sz="2585" b="1" dirty="0">
              <a:solidFill>
                <a:srgbClr val="008000"/>
              </a:solidFill>
            </a:endParaRPr>
          </a:p>
        </p:txBody>
      </p:sp>
      <p:sp>
        <p:nvSpPr>
          <p:cNvPr id="6150" name="下矢印 5"/>
          <p:cNvSpPr>
            <a:spLocks noChangeArrowheads="1"/>
          </p:cNvSpPr>
          <p:nvPr/>
        </p:nvSpPr>
        <p:spPr bwMode="auto">
          <a:xfrm>
            <a:off x="4443046" y="2913185"/>
            <a:ext cx="446943" cy="363415"/>
          </a:xfrm>
          <a:prstGeom prst="downArrow">
            <a:avLst>
              <a:gd name="adj1" fmla="val 50000"/>
              <a:gd name="adj2" fmla="val 50000"/>
            </a:avLst>
          </a:prstGeom>
          <a:solidFill>
            <a:schemeClr val="accent1"/>
          </a:solidFill>
          <a:ln w="25400" algn="ctr">
            <a:solidFill>
              <a:schemeClr val="tx1"/>
            </a:solidFill>
            <a:round/>
            <a:headEnd/>
            <a:tailEnd/>
          </a:ln>
        </p:spPr>
        <p:txBody>
          <a:bodyPr wrap="none" lIns="83077" tIns="43200" rIns="83077" bIns="43200" anchor="ctr"/>
          <a:lstStyle/>
          <a:p>
            <a:pPr algn="ctr"/>
            <a:endParaRPr lang="ja-JP" altLang="en-US"/>
          </a:p>
        </p:txBody>
      </p:sp>
      <p:sp>
        <p:nvSpPr>
          <p:cNvPr id="6151" name="正方形/長方形 6"/>
          <p:cNvSpPr>
            <a:spLocks noChangeArrowheads="1"/>
          </p:cNvSpPr>
          <p:nvPr/>
        </p:nvSpPr>
        <p:spPr bwMode="auto">
          <a:xfrm>
            <a:off x="1336431" y="4641034"/>
            <a:ext cx="3235569" cy="902677"/>
          </a:xfrm>
          <a:prstGeom prst="rect">
            <a:avLst/>
          </a:prstGeom>
          <a:noFill/>
          <a:ln w="25400" algn="ctr">
            <a:noFill/>
            <a:round/>
            <a:headEnd/>
            <a:tailEnd/>
          </a:ln>
        </p:spPr>
        <p:txBody>
          <a:bodyPr wrap="none" lIns="83077" tIns="43200" rIns="83077" bIns="43200" anchor="ctr"/>
          <a:lstStyle/>
          <a:p>
            <a:endParaRPr lang="en-US" altLang="ja-JP" sz="2215" dirty="0"/>
          </a:p>
          <a:p>
            <a:pPr algn="l"/>
            <a:r>
              <a:rPr lang="ja-JP" altLang="en-US" sz="2215" b="1" dirty="0">
                <a:solidFill>
                  <a:srgbClr val="008000"/>
                </a:solidFill>
              </a:rPr>
              <a:t>＊リスクアセスメント</a:t>
            </a:r>
            <a:endParaRPr lang="en-US" altLang="ja-JP" sz="2215" b="1" dirty="0">
              <a:solidFill>
                <a:srgbClr val="008000"/>
              </a:solidFill>
            </a:endParaRPr>
          </a:p>
          <a:p>
            <a:pPr algn="l"/>
            <a:r>
              <a:rPr lang="ja-JP" altLang="en-US" sz="2215" b="1" dirty="0">
                <a:solidFill>
                  <a:srgbClr val="008000"/>
                </a:solidFill>
              </a:rPr>
              <a:t>＊ＫＹ</a:t>
            </a:r>
          </a:p>
          <a:p>
            <a:endParaRPr lang="ja-JP" altLang="en-US" sz="2215" dirty="0">
              <a:solidFill>
                <a:srgbClr val="336600"/>
              </a:solidFill>
            </a:endParaRPr>
          </a:p>
        </p:txBody>
      </p:sp>
      <p:sp>
        <p:nvSpPr>
          <p:cNvPr id="6152" name="正方形/長方形 7"/>
          <p:cNvSpPr>
            <a:spLocks noChangeArrowheads="1"/>
          </p:cNvSpPr>
          <p:nvPr/>
        </p:nvSpPr>
        <p:spPr bwMode="auto">
          <a:xfrm>
            <a:off x="2473569" y="2127738"/>
            <a:ext cx="4443046" cy="609600"/>
          </a:xfrm>
          <a:prstGeom prst="rect">
            <a:avLst/>
          </a:prstGeom>
          <a:noFill/>
          <a:ln w="25400" algn="ctr">
            <a:noFill/>
            <a:round/>
            <a:headEnd/>
            <a:tailEnd/>
          </a:ln>
        </p:spPr>
        <p:txBody>
          <a:bodyPr wrap="none" lIns="83077" tIns="43200" rIns="83077" bIns="43200" anchor="ctr"/>
          <a:lstStyle/>
          <a:p>
            <a:pPr algn="ctr"/>
            <a:endParaRPr lang="en-US" altLang="ja-JP" sz="2954" b="1"/>
          </a:p>
          <a:p>
            <a:pPr algn="ctr"/>
            <a:r>
              <a:rPr lang="ja-JP" altLang="en-US" sz="2954" b="1"/>
              <a:t>今まで事故がなかったから</a:t>
            </a:r>
            <a:endParaRPr lang="en-US" altLang="ja-JP" sz="2954" b="1"/>
          </a:p>
          <a:p>
            <a:pPr algn="ctr"/>
            <a:endParaRPr lang="ja-JP" altLang="en-US"/>
          </a:p>
        </p:txBody>
      </p:sp>
      <p:sp>
        <p:nvSpPr>
          <p:cNvPr id="6153" name="正方形/長方形 8"/>
          <p:cNvSpPr>
            <a:spLocks noChangeArrowheads="1"/>
          </p:cNvSpPr>
          <p:nvPr/>
        </p:nvSpPr>
        <p:spPr bwMode="auto">
          <a:xfrm>
            <a:off x="2450123" y="3135923"/>
            <a:ext cx="4443046" cy="609600"/>
          </a:xfrm>
          <a:prstGeom prst="rect">
            <a:avLst/>
          </a:prstGeom>
          <a:noFill/>
          <a:ln w="25400" algn="ctr">
            <a:noFill/>
            <a:round/>
            <a:headEnd/>
            <a:tailEnd/>
          </a:ln>
        </p:spPr>
        <p:txBody>
          <a:bodyPr wrap="none" lIns="83077" tIns="43200" rIns="83077" bIns="43200" anchor="ctr"/>
          <a:lstStyle/>
          <a:p>
            <a:pPr algn="ctr"/>
            <a:endParaRPr lang="en-US" altLang="ja-JP" sz="2954" b="1" dirty="0"/>
          </a:p>
          <a:p>
            <a:pPr algn="ctr"/>
            <a:r>
              <a:rPr lang="ja-JP" altLang="en-US" sz="2954" b="1" dirty="0">
                <a:solidFill>
                  <a:srgbClr val="FF0000"/>
                </a:solidFill>
              </a:rPr>
              <a:t>危険を予測していない</a:t>
            </a:r>
            <a:endParaRPr lang="en-US" altLang="ja-JP" sz="2954" b="1" dirty="0"/>
          </a:p>
          <a:p>
            <a:pPr algn="ctr"/>
            <a:endParaRPr lang="ja-JP" altLang="en-US" dirty="0"/>
          </a:p>
        </p:txBody>
      </p:sp>
      <p:sp>
        <p:nvSpPr>
          <p:cNvPr id="6154" name="正方形/長方形 6"/>
          <p:cNvSpPr>
            <a:spLocks noChangeArrowheads="1"/>
          </p:cNvSpPr>
          <p:nvPr/>
        </p:nvSpPr>
        <p:spPr bwMode="auto">
          <a:xfrm>
            <a:off x="4497265" y="4665785"/>
            <a:ext cx="3235569" cy="1477108"/>
          </a:xfrm>
          <a:prstGeom prst="rect">
            <a:avLst/>
          </a:prstGeom>
          <a:noFill/>
          <a:ln w="25400" algn="ctr">
            <a:noFill/>
            <a:round/>
            <a:headEnd/>
            <a:tailEnd/>
          </a:ln>
        </p:spPr>
        <p:txBody>
          <a:bodyPr wrap="none" lIns="83077" tIns="43200" rIns="83077" bIns="43200" anchor="ctr"/>
          <a:lstStyle/>
          <a:p>
            <a:pPr algn="l"/>
            <a:endParaRPr lang="en-US" altLang="ja-JP" sz="2215" b="1" dirty="0">
              <a:solidFill>
                <a:srgbClr val="0033CC"/>
              </a:solidFill>
            </a:endParaRPr>
          </a:p>
          <a:p>
            <a:pPr algn="l"/>
            <a:r>
              <a:rPr lang="ja-JP" altLang="en-US" sz="2215" b="1" dirty="0">
                <a:solidFill>
                  <a:srgbClr val="008000"/>
                </a:solidFill>
              </a:rPr>
              <a:t>＊乗り込み時教育</a:t>
            </a:r>
            <a:endParaRPr lang="en-US" altLang="ja-JP" sz="2215" b="1" dirty="0">
              <a:solidFill>
                <a:srgbClr val="008000"/>
              </a:solidFill>
            </a:endParaRPr>
          </a:p>
          <a:p>
            <a:pPr algn="l"/>
            <a:r>
              <a:rPr lang="ja-JP" altLang="en-US" sz="2215" b="1" dirty="0">
                <a:solidFill>
                  <a:srgbClr val="008000"/>
                </a:solidFill>
              </a:rPr>
              <a:t>＊持ち込み時点検</a:t>
            </a:r>
            <a:endParaRPr lang="en-US" altLang="ja-JP" sz="2215" b="1" dirty="0">
              <a:solidFill>
                <a:srgbClr val="008000"/>
              </a:solidFill>
            </a:endParaRPr>
          </a:p>
          <a:p>
            <a:pPr algn="l"/>
            <a:r>
              <a:rPr lang="ja-JP" altLang="en-US" sz="2215" b="1" dirty="0">
                <a:solidFill>
                  <a:srgbClr val="008000"/>
                </a:solidFill>
              </a:rPr>
              <a:t>＊巡視、点検</a:t>
            </a:r>
            <a:endParaRPr lang="en-US" altLang="ja-JP" sz="2215" b="1" dirty="0">
              <a:solidFill>
                <a:srgbClr val="008000"/>
              </a:solidFill>
            </a:endParaRPr>
          </a:p>
          <a:p>
            <a:pPr algn="l"/>
            <a:r>
              <a:rPr lang="ja-JP" altLang="en-US" sz="2215" b="1" dirty="0">
                <a:solidFill>
                  <a:srgbClr val="008000"/>
                </a:solidFill>
              </a:rPr>
              <a:t>　　ｅｔｃ</a:t>
            </a:r>
          </a:p>
          <a:p>
            <a:pPr algn="l"/>
            <a:endParaRPr lang="ja-JP" altLang="en-US" sz="2215" dirty="0"/>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22</a:t>
            </a:fld>
            <a:endParaRPr lang="ja-JP" altLang="en-US"/>
          </a:p>
        </p:txBody>
      </p:sp>
    </p:spTree>
    <p:extLst>
      <p:ext uri="{BB962C8B-B14F-4D97-AF65-F5344CB8AC3E}">
        <p14:creationId xmlns:p14="http://schemas.microsoft.com/office/powerpoint/2010/main" val="1076312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5302" y="517280"/>
            <a:ext cx="7596554" cy="707450"/>
          </a:xfrm>
        </p:spPr>
        <p:txBody>
          <a:bodyPr/>
          <a:lstStyle/>
          <a:p>
            <a:pPr algn="ctr"/>
            <a:r>
              <a:rPr kumimoji="1" lang="ja-JP" altLang="en-US" dirty="0" smtClean="0">
                <a:solidFill>
                  <a:srgbClr val="006600"/>
                </a:solidFill>
                <a:latin typeface="HGP創英角ｺﾞｼｯｸUB" panose="020B0900000000000000" pitchFamily="50" charset="-128"/>
                <a:ea typeface="HGP創英角ｺﾞｼｯｸUB" panose="020B0900000000000000" pitchFamily="50" charset="-128"/>
              </a:rPr>
              <a:t>災害に学んでいない</a:t>
            </a:r>
            <a:endParaRPr kumimoji="1" lang="ja-JP" altLang="en-US" dirty="0">
              <a:solidFill>
                <a:srgbClr val="006600"/>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773723" y="1942028"/>
            <a:ext cx="7596554" cy="4177812"/>
          </a:xfrm>
        </p:spPr>
        <p:txBody>
          <a:bodyPr/>
          <a:lstStyle/>
          <a:p>
            <a:pPr marL="0" indent="0">
              <a:buNone/>
            </a:pPr>
            <a:r>
              <a:rPr kumimoji="1" lang="ja-JP" altLang="en-US" dirty="0" smtClean="0"/>
              <a:t>　　　　　　　　　　　　　　　　　　</a:t>
            </a:r>
            <a:endParaRPr kumimoji="1" lang="ja-JP" altLang="en-US" dirty="0"/>
          </a:p>
        </p:txBody>
      </p:sp>
      <p:sp>
        <p:nvSpPr>
          <p:cNvPr id="6" name="正方形/長方形 5"/>
          <p:cNvSpPr/>
          <p:nvPr/>
        </p:nvSpPr>
        <p:spPr bwMode="auto">
          <a:xfrm>
            <a:off x="773723" y="1331785"/>
            <a:ext cx="3631842" cy="475528"/>
          </a:xfrm>
          <a:prstGeom prst="rect">
            <a:avLst/>
          </a:prstGeom>
          <a:solidFill>
            <a:schemeClr val="accent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a:r>
              <a:rPr lang="en-US" altLang="ja-JP" b="1" dirty="0">
                <a:solidFill>
                  <a:schemeClr val="bg1"/>
                </a:solidFill>
              </a:rPr>
              <a:t> </a:t>
            </a:r>
            <a:r>
              <a:rPr lang="en-US" altLang="ja-JP" sz="2215" b="1" dirty="0">
                <a:solidFill>
                  <a:schemeClr val="bg1"/>
                </a:solidFill>
              </a:rPr>
              <a:t>2013.8</a:t>
            </a:r>
            <a:r>
              <a:rPr lang="ja-JP" altLang="en-US" sz="2215" b="1" dirty="0">
                <a:solidFill>
                  <a:schemeClr val="bg1"/>
                </a:solidFill>
              </a:rPr>
              <a:t>花火大会</a:t>
            </a:r>
            <a:endParaRPr lang="ja-JP" altLang="en-US" sz="2215" dirty="0">
              <a:solidFill>
                <a:schemeClr val="bg1"/>
              </a:solidFill>
            </a:endParaRPr>
          </a:p>
        </p:txBody>
      </p:sp>
      <p:sp>
        <p:nvSpPr>
          <p:cNvPr id="7" name="正方形/長方形 6"/>
          <p:cNvSpPr/>
          <p:nvPr/>
        </p:nvSpPr>
        <p:spPr bwMode="auto">
          <a:xfrm>
            <a:off x="773723" y="1740877"/>
            <a:ext cx="3631842" cy="912893"/>
          </a:xfrm>
          <a:prstGeom prst="rect">
            <a:avLst/>
          </a:prstGeom>
          <a:solidFill>
            <a:srgbClr val="F7A7F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l"/>
            <a:r>
              <a:rPr lang="ja-JP" altLang="en-US" sz="1846" b="1" dirty="0">
                <a:solidFill>
                  <a:srgbClr val="0033CC"/>
                </a:solidFill>
              </a:rPr>
              <a:t>発電機に給油するため</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ガソリン</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algn="l"/>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携行缶のフタを開けた際</a:t>
            </a:r>
            <a:r>
              <a:rPr lang="ja-JP" altLang="en-US" sz="1846" b="1" dirty="0">
                <a:solidFill>
                  <a:srgbClr val="0033CC"/>
                </a:solidFill>
              </a:rPr>
              <a:t>、噴出した</a:t>
            </a:r>
            <a:endParaRPr lang="en-US" altLang="ja-JP" sz="1846" b="1" dirty="0">
              <a:solidFill>
                <a:srgbClr val="0033CC"/>
              </a:solidFill>
            </a:endParaRPr>
          </a:p>
          <a:p>
            <a:pPr algn="l"/>
            <a:r>
              <a:rPr lang="ja-JP" altLang="en-US" sz="1846" b="1" dirty="0">
                <a:solidFill>
                  <a:srgbClr val="0033CC"/>
                </a:solidFill>
              </a:rPr>
              <a:t>ガソリンに屋台の鉄板の火が引火</a:t>
            </a:r>
            <a:endParaRPr lang="ja-JP" altLang="en-US" sz="1846" dirty="0"/>
          </a:p>
        </p:txBody>
      </p:sp>
      <p:sp>
        <p:nvSpPr>
          <p:cNvPr id="8" name="正方形/長方形 7"/>
          <p:cNvSpPr/>
          <p:nvPr/>
        </p:nvSpPr>
        <p:spPr bwMode="auto">
          <a:xfrm>
            <a:off x="4738433" y="1732636"/>
            <a:ext cx="3631842" cy="921133"/>
          </a:xfrm>
          <a:prstGeom prst="rect">
            <a:avLst/>
          </a:prstGeom>
          <a:solidFill>
            <a:srgbClr val="F7A7F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l"/>
            <a:r>
              <a:rPr lang="ja-JP" altLang="en-US" sz="1846" b="1" dirty="0">
                <a:solidFill>
                  <a:srgbClr val="0000FF"/>
                </a:solidFill>
              </a:rPr>
              <a:t>道路舗装工事でローラーに給油</a:t>
            </a:r>
            <a:endParaRPr lang="en-US" altLang="ja-JP" sz="1846" b="1" dirty="0">
              <a:solidFill>
                <a:srgbClr val="0000FF"/>
              </a:solidFill>
            </a:endParaRPr>
          </a:p>
          <a:p>
            <a:pPr algn="l"/>
            <a:r>
              <a:rPr lang="ja-JP" altLang="en-US" sz="1846" b="1" dirty="0">
                <a:solidFill>
                  <a:srgbClr val="0000FF"/>
                </a:solidFill>
              </a:rPr>
              <a:t>するため、</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ガソリン携行缶のフタを</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algn="l"/>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開けた際</a:t>
            </a:r>
            <a:r>
              <a:rPr lang="ja-JP" altLang="en-US" sz="1846" b="1" dirty="0">
                <a:solidFill>
                  <a:srgbClr val="0000FF"/>
                </a:solidFill>
              </a:rPr>
              <a:t>に引火</a:t>
            </a:r>
            <a:endParaRPr lang="en-US" altLang="ja-JP" sz="1846" b="1" dirty="0">
              <a:solidFill>
                <a:srgbClr val="0000FF"/>
              </a:solidFill>
            </a:endParaRPr>
          </a:p>
        </p:txBody>
      </p:sp>
      <p:sp>
        <p:nvSpPr>
          <p:cNvPr id="9" name="正方形/長方形 8"/>
          <p:cNvSpPr/>
          <p:nvPr/>
        </p:nvSpPr>
        <p:spPr bwMode="auto">
          <a:xfrm>
            <a:off x="4738433" y="1331785"/>
            <a:ext cx="3631842" cy="409092"/>
          </a:xfrm>
          <a:prstGeom prst="rect">
            <a:avLst/>
          </a:prstGeom>
          <a:solidFill>
            <a:schemeClr val="accent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a:r>
              <a:rPr lang="en-US" altLang="ja-JP" b="1" dirty="0">
                <a:solidFill>
                  <a:schemeClr val="bg1"/>
                </a:solidFill>
              </a:rPr>
              <a:t> </a:t>
            </a:r>
            <a:r>
              <a:rPr lang="en-US" altLang="ja-JP" sz="2215" b="1" dirty="0">
                <a:solidFill>
                  <a:schemeClr val="bg1"/>
                </a:solidFill>
                <a:latin typeface="+mj-lt"/>
              </a:rPr>
              <a:t>2014.</a:t>
            </a:r>
            <a:r>
              <a:rPr lang="ja-JP" altLang="en-US" sz="2215" b="1" dirty="0">
                <a:solidFill>
                  <a:schemeClr val="bg1"/>
                </a:solidFill>
                <a:latin typeface="+mj-lt"/>
              </a:rPr>
              <a:t>１</a:t>
            </a:r>
            <a:r>
              <a:rPr lang="ja-JP" altLang="en-US" sz="2215" b="1" dirty="0">
                <a:solidFill>
                  <a:schemeClr val="bg1"/>
                </a:solidFill>
              </a:rPr>
              <a:t>舗装工事</a:t>
            </a:r>
            <a:endParaRPr lang="ja-JP" altLang="en-US" sz="2215" dirty="0">
              <a:solidFill>
                <a:schemeClr val="bg1"/>
              </a:solidFill>
            </a:endParaRPr>
          </a:p>
        </p:txBody>
      </p:sp>
      <p:sp>
        <p:nvSpPr>
          <p:cNvPr id="15" name="Rectangle 8"/>
          <p:cNvSpPr>
            <a:spLocks noChangeArrowheads="1"/>
          </p:cNvSpPr>
          <p:nvPr/>
        </p:nvSpPr>
        <p:spPr bwMode="auto">
          <a:xfrm>
            <a:off x="773721" y="2753243"/>
            <a:ext cx="3631844" cy="361034"/>
          </a:xfrm>
          <a:prstGeom prst="rect">
            <a:avLst/>
          </a:prstGeom>
          <a:solidFill>
            <a:srgbClr val="66FFFF"/>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物的要因</a:t>
            </a:r>
            <a:r>
              <a:rPr lang="ja-JP" altLang="en-US" sz="1846" dirty="0">
                <a:solidFill>
                  <a:srgbClr val="C00000"/>
                </a:solidFill>
                <a:ea typeface="ＤＦ特太ゴシック体" pitchFamily="1" charset="-128"/>
              </a:rPr>
              <a:t>（</a:t>
            </a:r>
            <a:r>
              <a:rPr lang="ja-JP" altLang="en-US" sz="1846" b="1" dirty="0">
                <a:solidFill>
                  <a:srgbClr val="C00000"/>
                </a:solidFill>
                <a:latin typeface="HGS創英角ﾎﾟｯﾌﾟ体" pitchFamily="50" charset="-128"/>
                <a:ea typeface="HGS創英角ﾎﾟｯﾌﾟ体" pitchFamily="50" charset="-128"/>
              </a:rPr>
              <a:t>不安全な状態）</a:t>
            </a:r>
          </a:p>
        </p:txBody>
      </p:sp>
      <p:sp>
        <p:nvSpPr>
          <p:cNvPr id="16" name="Rectangle 8"/>
          <p:cNvSpPr>
            <a:spLocks noChangeArrowheads="1"/>
          </p:cNvSpPr>
          <p:nvPr/>
        </p:nvSpPr>
        <p:spPr bwMode="auto">
          <a:xfrm>
            <a:off x="4738433" y="2753244"/>
            <a:ext cx="3631842" cy="361032"/>
          </a:xfrm>
          <a:prstGeom prst="rect">
            <a:avLst/>
          </a:prstGeom>
          <a:solidFill>
            <a:srgbClr val="66FFFF"/>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物的要因</a:t>
            </a:r>
            <a:r>
              <a:rPr lang="ja-JP" altLang="en-US" sz="1846" dirty="0">
                <a:solidFill>
                  <a:srgbClr val="C00000"/>
                </a:solidFill>
                <a:ea typeface="ＤＦ特太ゴシック体" pitchFamily="1" charset="-128"/>
              </a:rPr>
              <a:t>（</a:t>
            </a:r>
            <a:r>
              <a:rPr lang="ja-JP" altLang="en-US" sz="1846" b="1" dirty="0">
                <a:solidFill>
                  <a:srgbClr val="C00000"/>
                </a:solidFill>
                <a:latin typeface="HGS創英角ﾎﾟｯﾌﾟ体" pitchFamily="50" charset="-128"/>
                <a:ea typeface="HGS創英角ﾎﾟｯﾌﾟ体" pitchFamily="50" charset="-128"/>
              </a:rPr>
              <a:t>不安全な状態）</a:t>
            </a:r>
          </a:p>
        </p:txBody>
      </p:sp>
      <p:sp>
        <p:nvSpPr>
          <p:cNvPr id="17" name="Rectangle 9"/>
          <p:cNvSpPr>
            <a:spLocks noChangeArrowheads="1"/>
          </p:cNvSpPr>
          <p:nvPr/>
        </p:nvSpPr>
        <p:spPr bwMode="auto">
          <a:xfrm>
            <a:off x="773721" y="4666240"/>
            <a:ext cx="3631844" cy="335597"/>
          </a:xfrm>
          <a:prstGeom prst="rect">
            <a:avLst/>
          </a:prstGeom>
          <a:solidFill>
            <a:srgbClr val="92D050"/>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人的要因</a:t>
            </a:r>
            <a:r>
              <a:rPr lang="ja-JP" altLang="en-US" sz="1846" dirty="0">
                <a:solidFill>
                  <a:srgbClr val="C00000"/>
                </a:solidFill>
                <a:ea typeface="ＤＦ特太ゴシック体" pitchFamily="1" charset="-128"/>
              </a:rPr>
              <a:t>（</a:t>
            </a:r>
            <a:r>
              <a:rPr lang="ja-JP" altLang="en-US" sz="1846" b="1" dirty="0">
                <a:solidFill>
                  <a:srgbClr val="C00000"/>
                </a:solidFill>
                <a:latin typeface="HGS創英角ﾎﾟｯﾌﾟ体" pitchFamily="50" charset="-128"/>
                <a:ea typeface="HGS創英角ﾎﾟｯﾌﾟ体" pitchFamily="50" charset="-128"/>
              </a:rPr>
              <a:t>不安全な行動）</a:t>
            </a:r>
          </a:p>
        </p:txBody>
      </p:sp>
      <p:sp>
        <p:nvSpPr>
          <p:cNvPr id="18" name="Rectangle 9"/>
          <p:cNvSpPr>
            <a:spLocks noChangeArrowheads="1"/>
          </p:cNvSpPr>
          <p:nvPr/>
        </p:nvSpPr>
        <p:spPr bwMode="auto">
          <a:xfrm>
            <a:off x="4738431" y="4663752"/>
            <a:ext cx="3631844" cy="330236"/>
          </a:xfrm>
          <a:prstGeom prst="rect">
            <a:avLst/>
          </a:prstGeom>
          <a:solidFill>
            <a:srgbClr val="92D050"/>
          </a:solidFill>
          <a:ln w="31750">
            <a:solidFill>
              <a:schemeClr val="tx1"/>
            </a:solidFill>
            <a:miter lim="800000"/>
            <a:headEnd/>
            <a:tailEnd/>
          </a:ln>
        </p:spPr>
        <p:txBody>
          <a:bodyPr wrap="none" anchor="ctr"/>
          <a:lstStyle/>
          <a:p>
            <a:pPr algn="ctr"/>
            <a:r>
              <a:rPr lang="ja-JP" altLang="en-US" sz="1846" dirty="0">
                <a:ea typeface="ＤＦ特太ゴシック体" pitchFamily="1" charset="-128"/>
              </a:rPr>
              <a:t>人的要因</a:t>
            </a:r>
            <a:r>
              <a:rPr lang="ja-JP" altLang="en-US" sz="1846" dirty="0">
                <a:solidFill>
                  <a:srgbClr val="C00000"/>
                </a:solidFill>
                <a:ea typeface="ＤＦ特太ゴシック体" pitchFamily="1" charset="-128"/>
              </a:rPr>
              <a:t>（</a:t>
            </a:r>
            <a:r>
              <a:rPr lang="ja-JP" altLang="en-US" sz="1846" b="1" dirty="0">
                <a:solidFill>
                  <a:srgbClr val="C00000"/>
                </a:solidFill>
                <a:latin typeface="HGS創英角ﾎﾟｯﾌﾟ体" pitchFamily="50" charset="-128"/>
                <a:ea typeface="HGS創英角ﾎﾟｯﾌﾟ体" pitchFamily="50" charset="-128"/>
              </a:rPr>
              <a:t>不安全な行動）</a:t>
            </a:r>
          </a:p>
        </p:txBody>
      </p:sp>
      <p:sp>
        <p:nvSpPr>
          <p:cNvPr id="22" name="正方形/長方形 21"/>
          <p:cNvSpPr/>
          <p:nvPr/>
        </p:nvSpPr>
        <p:spPr bwMode="auto">
          <a:xfrm>
            <a:off x="773721" y="3101612"/>
            <a:ext cx="3631844" cy="1557642"/>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lvl="0" algn="l"/>
            <a:endParaRPr lang="en-US" altLang="ja-JP" sz="1846" dirty="0">
              <a:latin typeface="Arial" charset="0"/>
            </a:endParaRPr>
          </a:p>
          <a:p>
            <a:pPr lvl="0" algn="l"/>
            <a:r>
              <a:rPr lang="ja-JP" altLang="en-US" sz="1846" b="1" dirty="0">
                <a:latin typeface="Arial" charset="0"/>
              </a:rPr>
              <a:t>①</a:t>
            </a:r>
            <a:r>
              <a:rPr lang="ja-JP" altLang="en-US" sz="1846" b="1" dirty="0">
                <a:solidFill>
                  <a:srgbClr val="0000FF"/>
                </a:solidFill>
              </a:rPr>
              <a:t>発電機とガソリン携行缶が</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炎天下</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lvl="0" algn="l"/>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　観覧席の中に置かれていた</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lvl="0" algn="l"/>
            <a:r>
              <a:rPr lang="ja-JP" altLang="en-US" sz="1846" b="1" dirty="0">
                <a:solidFill>
                  <a:srgbClr val="0000FF"/>
                </a:solidFill>
              </a:rPr>
              <a:t>②ガソリン携行缶は発電機と３０㎝</a:t>
            </a:r>
            <a:endParaRPr lang="en-US" altLang="ja-JP" sz="1846" b="1" dirty="0">
              <a:solidFill>
                <a:srgbClr val="0000FF"/>
              </a:solidFill>
            </a:endParaRPr>
          </a:p>
          <a:p>
            <a:pPr lvl="0" algn="l"/>
            <a:r>
              <a:rPr lang="ja-JP" altLang="en-US" sz="1846" b="1" dirty="0">
                <a:solidFill>
                  <a:srgbClr val="0000FF"/>
                </a:solidFill>
              </a:rPr>
              <a:t>　くらい近接して置かれ、発電機の</a:t>
            </a:r>
            <a:endParaRPr lang="en-US" altLang="ja-JP" sz="1846" b="1" dirty="0">
              <a:solidFill>
                <a:srgbClr val="0000FF"/>
              </a:solidFill>
            </a:endParaRPr>
          </a:p>
          <a:p>
            <a:pPr lvl="0" algn="l"/>
            <a:r>
              <a:rPr lang="ja-JP" altLang="en-US" sz="1846" b="1" dirty="0">
                <a:solidFill>
                  <a:srgbClr val="0000FF"/>
                </a:solidFill>
              </a:rPr>
              <a:t>　</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排気ガスの熱を浴びていた</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Bef>
                <a:spcPct val="0"/>
              </a:spcBef>
              <a:spcAft>
                <a:spcPct val="0"/>
              </a:spcAft>
            </a:pPr>
            <a:endParaRPr lang="ja-JP" altLang="en-US" sz="1846" dirty="0">
              <a:latin typeface="Arial" charset="0"/>
            </a:endParaRPr>
          </a:p>
        </p:txBody>
      </p:sp>
      <p:sp>
        <p:nvSpPr>
          <p:cNvPr id="24" name="正方形/長方形 23"/>
          <p:cNvSpPr/>
          <p:nvPr/>
        </p:nvSpPr>
        <p:spPr bwMode="auto">
          <a:xfrm>
            <a:off x="4738431" y="3120353"/>
            <a:ext cx="3631844" cy="1547081"/>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fontAlgn="base">
              <a:spcBef>
                <a:spcPct val="0"/>
              </a:spcBef>
              <a:spcAft>
                <a:spcPct val="0"/>
              </a:spcAft>
            </a:pPr>
            <a:r>
              <a:rPr lang="ja-JP" altLang="en-US" sz="1846" b="1" dirty="0">
                <a:latin typeface="Arial" charset="0"/>
              </a:rPr>
              <a:t>①</a:t>
            </a:r>
            <a:r>
              <a:rPr lang="ja-JP" altLang="en-US" sz="1846" b="1" dirty="0">
                <a:solidFill>
                  <a:srgbClr val="0000FF"/>
                </a:solidFill>
                <a:latin typeface="Arial" charset="0"/>
              </a:rPr>
              <a:t>ガソリン携行缶は、</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熱を帯びた</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　アスファルトフィニッシャーの上に</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r>
              <a:rPr lang="ja-JP" altLang="en-US" sz="1846" b="1" dirty="0">
                <a:solidFill>
                  <a:srgbClr val="0000FF"/>
                </a:solidFill>
                <a:latin typeface="HGP創英角ｺﾞｼｯｸUB" panose="020B0900000000000000" pitchFamily="50" charset="-128"/>
                <a:ea typeface="HGP創英角ｺﾞｼｯｸUB" panose="020B0900000000000000" pitchFamily="50" charset="-128"/>
              </a:rPr>
              <a:t>　</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置かれていた</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endParaRPr lang="en-US" altLang="ja-JP" sz="1846" b="1" dirty="0">
              <a:solidFill>
                <a:srgbClr val="0000FF"/>
              </a:solidFill>
            </a:endParaRPr>
          </a:p>
          <a:p>
            <a:pPr fontAlgn="base">
              <a:spcBef>
                <a:spcPct val="0"/>
              </a:spcBef>
              <a:spcAft>
                <a:spcPct val="0"/>
              </a:spcAft>
            </a:pPr>
            <a:endParaRPr lang="ja-JP" altLang="en-US" sz="1846" b="1" dirty="0">
              <a:solidFill>
                <a:srgbClr val="0000FF"/>
              </a:solidFill>
              <a:latin typeface="Arial" charset="0"/>
            </a:endParaRPr>
          </a:p>
        </p:txBody>
      </p:sp>
      <p:sp>
        <p:nvSpPr>
          <p:cNvPr id="25" name="正方形/長方形 24"/>
          <p:cNvSpPr/>
          <p:nvPr/>
        </p:nvSpPr>
        <p:spPr bwMode="auto">
          <a:xfrm>
            <a:off x="773721" y="4996515"/>
            <a:ext cx="3631844" cy="701803"/>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fontAlgn="base">
              <a:spcBef>
                <a:spcPct val="0"/>
              </a:spcBef>
              <a:spcAft>
                <a:spcPct val="0"/>
              </a:spcAft>
            </a:pPr>
            <a:r>
              <a:rPr lang="ja-JP" altLang="en-US" sz="1846" b="1" dirty="0">
                <a:latin typeface="Arial" charset="0"/>
              </a:rPr>
              <a:t>①ガソリン携行缶の中の</a:t>
            </a: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圧力を</a:t>
            </a:r>
            <a:endParaRPr lang="en-US" altLang="ja-JP" sz="1846" b="1" dirty="0">
              <a:solidFill>
                <a:srgbClr val="FF0000"/>
              </a:solidFill>
              <a:latin typeface="HGP創英角ｺﾞｼｯｸUB" panose="020B0900000000000000" pitchFamily="50" charset="-128"/>
              <a:ea typeface="HGP創英角ｺﾞｼｯｸUB" panose="020B0900000000000000" pitchFamily="50" charset="-128"/>
            </a:endParaRPr>
          </a:p>
          <a:p>
            <a:pPr fontAlgn="base">
              <a:spcBef>
                <a:spcPct val="0"/>
              </a:spcBef>
              <a:spcAft>
                <a:spcPct val="0"/>
              </a:spcAft>
            </a:pPr>
            <a:r>
              <a:rPr lang="ja-JP" altLang="en-US" sz="1846" b="1" dirty="0">
                <a:solidFill>
                  <a:srgbClr val="FF0000"/>
                </a:solidFill>
                <a:latin typeface="HGP創英角ｺﾞｼｯｸUB" panose="020B0900000000000000" pitchFamily="50" charset="-128"/>
                <a:ea typeface="HGP創英角ｺﾞｼｯｸUB" panose="020B0900000000000000" pitchFamily="50" charset="-128"/>
              </a:rPr>
              <a:t>  下げずにフタを開けた</a:t>
            </a:r>
          </a:p>
        </p:txBody>
      </p:sp>
      <p:sp>
        <p:nvSpPr>
          <p:cNvPr id="26" name="正方形/長方形 25"/>
          <p:cNvSpPr/>
          <p:nvPr/>
        </p:nvSpPr>
        <p:spPr bwMode="auto">
          <a:xfrm>
            <a:off x="4738431" y="4993990"/>
            <a:ext cx="3631844" cy="701803"/>
          </a:xfrm>
          <a:prstGeom prst="rect">
            <a:avLst/>
          </a:prstGeom>
          <a:solidFill>
            <a:srgbClr val="FFFF0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fontAlgn="base">
              <a:spcBef>
                <a:spcPct val="0"/>
              </a:spcBef>
              <a:spcAft>
                <a:spcPct val="0"/>
              </a:spcAft>
            </a:pPr>
            <a:r>
              <a:rPr lang="en-US" altLang="ja-JP" sz="2585" b="1" dirty="0"/>
              <a:t>?</a:t>
            </a:r>
          </a:p>
        </p:txBody>
      </p:sp>
      <p:sp>
        <p:nvSpPr>
          <p:cNvPr id="12" name="左右矢印 11"/>
          <p:cNvSpPr/>
          <p:nvPr/>
        </p:nvSpPr>
        <p:spPr bwMode="auto">
          <a:xfrm>
            <a:off x="4405567" y="3404280"/>
            <a:ext cx="318014" cy="231710"/>
          </a:xfrm>
          <a:prstGeom prst="leftRightArrow">
            <a:avLst/>
          </a:prstGeom>
          <a:solidFill>
            <a:srgbClr val="E729D0"/>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23</a:t>
            </a:fld>
            <a:endParaRPr lang="ja-JP" altLang="en-US"/>
          </a:p>
        </p:txBody>
      </p:sp>
    </p:spTree>
    <p:extLst>
      <p:ext uri="{BB962C8B-B14F-4D97-AF65-F5344CB8AC3E}">
        <p14:creationId xmlns:p14="http://schemas.microsoft.com/office/powerpoint/2010/main" val="1172970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b="1" dirty="0">
                <a:solidFill>
                  <a:srgbClr val="FF0000"/>
                </a:solidFill>
              </a:rPr>
              <a:t>エレベーター内で塗装作業の２人死亡　</a:t>
            </a:r>
            <a:r>
              <a:rPr lang="en-US" altLang="ja-JP" sz="3600" b="1" dirty="0" smtClean="0">
                <a:solidFill>
                  <a:srgbClr val="FF0000"/>
                </a:solidFill>
              </a:rPr>
              <a:t/>
            </a:r>
            <a:br>
              <a:rPr lang="en-US" altLang="ja-JP" sz="3600" b="1" dirty="0" smtClean="0">
                <a:solidFill>
                  <a:srgbClr val="FF0000"/>
                </a:solidFill>
              </a:rPr>
            </a:br>
            <a:r>
              <a:rPr lang="ja-JP" altLang="en-US" sz="3600" b="1" dirty="0" smtClean="0">
                <a:solidFill>
                  <a:srgbClr val="FF0000"/>
                </a:solidFill>
              </a:rPr>
              <a:t>さいたま</a:t>
            </a:r>
            <a:r>
              <a:rPr lang="ja-JP" altLang="en-US" sz="3600" b="1" dirty="0">
                <a:solidFill>
                  <a:srgbClr val="FF0000"/>
                </a:solidFill>
              </a:rPr>
              <a:t>、有毒物質吸う</a:t>
            </a:r>
            <a:r>
              <a:rPr lang="ja-JP" altLang="en-US" sz="3600" b="1" dirty="0" smtClean="0">
                <a:solidFill>
                  <a:srgbClr val="FF0000"/>
                </a:solidFill>
              </a:rPr>
              <a:t>？</a:t>
            </a:r>
            <a:endParaRPr kumimoji="1" lang="ja-JP" altLang="en-US" sz="3600" dirty="0">
              <a:solidFill>
                <a:srgbClr val="FF0000"/>
              </a:solidFill>
            </a:endParaRPr>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dirty="0" smtClean="0"/>
              <a:t> </a:t>
            </a:r>
            <a:endParaRPr lang="en-US" altLang="ja-JP" dirty="0"/>
          </a:p>
          <a:p>
            <a:r>
              <a:rPr lang="ja-JP" altLang="en-US" dirty="0"/>
              <a:t>　</a:t>
            </a:r>
            <a:r>
              <a:rPr lang="ja-JP" altLang="en-US" dirty="0" smtClean="0"/>
              <a:t>６月１４日</a:t>
            </a:r>
            <a:r>
              <a:rPr lang="ja-JP" altLang="en-US" dirty="0"/>
              <a:t>午後１時３５分ごろ、さいたま市</a:t>
            </a:r>
            <a:r>
              <a:rPr lang="ja-JP" altLang="en-US" dirty="0" smtClean="0"/>
              <a:t>大宮区のビルで</a:t>
            </a:r>
            <a:r>
              <a:rPr lang="ja-JP" altLang="en-US" dirty="0"/>
              <a:t>、エレベーター内で塗装作業をしていた男性２人が倒れているのを同僚の男性（４０）が発見し、ビルの清掃員が１１９番通報した。２人はいずれも</a:t>
            </a:r>
            <a:r>
              <a:rPr lang="ja-JP" altLang="en-US" dirty="0" smtClean="0"/>
              <a:t>埼玉県の</a:t>
            </a:r>
            <a:r>
              <a:rPr lang="ja-JP" altLang="en-US" dirty="0"/>
              <a:t>塗装</a:t>
            </a:r>
            <a:r>
              <a:rPr lang="ja-JP" altLang="en-US" dirty="0" smtClean="0"/>
              <a:t>会社社長（</a:t>
            </a:r>
            <a:r>
              <a:rPr lang="ja-JP" altLang="en-US" dirty="0"/>
              <a:t>４６）と同社の</a:t>
            </a:r>
            <a:r>
              <a:rPr lang="ja-JP" altLang="en-US" dirty="0" smtClean="0"/>
              <a:t>塗装工（</a:t>
            </a:r>
            <a:r>
              <a:rPr lang="ja-JP" altLang="en-US" dirty="0"/>
              <a:t>４６）で、救急隊員が駆け付けたときは死亡していた。</a:t>
            </a:r>
          </a:p>
          <a:p>
            <a:r>
              <a:rPr lang="ja-JP" altLang="en-US" dirty="0"/>
              <a:t>　大宮署によると</a:t>
            </a:r>
            <a:r>
              <a:rPr lang="ja-JP" altLang="en-US" dirty="0" smtClean="0"/>
              <a:t>、２人</a:t>
            </a:r>
            <a:r>
              <a:rPr lang="ja-JP" altLang="en-US" dirty="0"/>
              <a:t>は同日午前８時半ごろから、８階に停止したエレベーター内で内壁の塗り替え作業をしており、液状の剥離剤を使って古い塗料を剥がしていたという。２人に目立った外傷はなかった。同署は</a:t>
            </a:r>
            <a:r>
              <a:rPr lang="ja-JP" altLang="en-US" b="1" u="sng" dirty="0">
                <a:solidFill>
                  <a:srgbClr val="0000FF"/>
                </a:solidFill>
              </a:rPr>
              <a:t>剥離剤などから有毒物質が発生し、吸い込んだ可能性</a:t>
            </a:r>
            <a:r>
              <a:rPr lang="ja-JP" altLang="en-US" dirty="0"/>
              <a:t>もあるとみて、詳しい死因を調べる。</a:t>
            </a:r>
          </a:p>
          <a:p>
            <a:r>
              <a:rPr lang="ja-JP" altLang="en-US" dirty="0"/>
              <a:t>　午後から作業を手伝う予定だった同僚の男性が</a:t>
            </a:r>
            <a:r>
              <a:rPr lang="ja-JP" altLang="en-US" b="1" u="sng" dirty="0">
                <a:solidFill>
                  <a:srgbClr val="0000FF"/>
                </a:solidFill>
              </a:rPr>
              <a:t>エレベーターの扉が閉まり、呼びかけにも返答がなかった</a:t>
            </a:r>
            <a:r>
              <a:rPr lang="ja-JP" altLang="en-US" dirty="0"/>
              <a:t>ため、扉をこじ開けたところ２人が倒れていた。</a:t>
            </a:r>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24</a:t>
            </a:fld>
            <a:endParaRPr lang="ja-JP" altLang="en-US"/>
          </a:p>
        </p:txBody>
      </p:sp>
    </p:spTree>
    <p:extLst>
      <p:ext uri="{BB962C8B-B14F-4D97-AF65-F5344CB8AC3E}">
        <p14:creationId xmlns:p14="http://schemas.microsoft.com/office/powerpoint/2010/main" val="2561392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b="1" dirty="0">
                <a:solidFill>
                  <a:srgbClr val="FF0000"/>
                </a:solidFill>
              </a:rPr>
              <a:t>排水工事の作業員</a:t>
            </a:r>
            <a:r>
              <a:rPr lang="ja-JP" altLang="en-US" sz="3600" b="1" dirty="0" smtClean="0">
                <a:solidFill>
                  <a:srgbClr val="FF0000"/>
                </a:solidFill>
              </a:rPr>
              <a:t>重体</a:t>
            </a:r>
            <a:r>
              <a:rPr lang="en-US" altLang="ja-JP" sz="3600" b="1" dirty="0" smtClean="0">
                <a:solidFill>
                  <a:srgbClr val="FF0000"/>
                </a:solidFill>
              </a:rPr>
              <a:t/>
            </a:r>
            <a:br>
              <a:rPr lang="en-US" altLang="ja-JP" sz="3600" b="1" dirty="0" smtClean="0">
                <a:solidFill>
                  <a:srgbClr val="FF0000"/>
                </a:solidFill>
              </a:rPr>
            </a:br>
            <a:r>
              <a:rPr lang="ja-JP" altLang="en-US" sz="3600" b="1" dirty="0" smtClean="0">
                <a:solidFill>
                  <a:srgbClr val="FF0000"/>
                </a:solidFill>
              </a:rPr>
              <a:t>千葉</a:t>
            </a:r>
            <a:r>
              <a:rPr lang="ja-JP" altLang="en-US" sz="3600" b="1" dirty="0">
                <a:solidFill>
                  <a:srgbClr val="FF0000"/>
                </a:solidFill>
              </a:rPr>
              <a:t>　市川市の</a:t>
            </a:r>
            <a:r>
              <a:rPr lang="ja-JP" altLang="en-US" sz="3600" b="1" dirty="0" smtClean="0">
                <a:solidFill>
                  <a:srgbClr val="FF0000"/>
                </a:solidFill>
              </a:rPr>
              <a:t>マンホール</a:t>
            </a:r>
            <a:endParaRPr kumimoji="1" lang="ja-JP" altLang="en-US" sz="3600" dirty="0">
              <a:solidFill>
                <a:srgbClr val="FF0000"/>
              </a:solidFill>
            </a:endParaRPr>
          </a:p>
        </p:txBody>
      </p:sp>
      <p:sp>
        <p:nvSpPr>
          <p:cNvPr id="3" name="コンテンツ プレースホルダー 2"/>
          <p:cNvSpPr>
            <a:spLocks noGrp="1"/>
          </p:cNvSpPr>
          <p:nvPr>
            <p:ph idx="1"/>
          </p:nvPr>
        </p:nvSpPr>
        <p:spPr/>
        <p:txBody>
          <a:bodyPr/>
          <a:lstStyle/>
          <a:p>
            <a:r>
              <a:rPr lang="ja-JP" altLang="en-US" dirty="0"/>
              <a:t>　</a:t>
            </a:r>
            <a:r>
              <a:rPr lang="ja-JP" altLang="en-US" dirty="0" smtClean="0"/>
              <a:t>５月２８日</a:t>
            </a:r>
            <a:r>
              <a:rPr lang="ja-JP" altLang="en-US" dirty="0"/>
              <a:t>午前１１時２０分ごろ、千葉県</a:t>
            </a:r>
            <a:r>
              <a:rPr lang="ja-JP" altLang="en-US" dirty="0" smtClean="0"/>
              <a:t>市川市の</a:t>
            </a:r>
            <a:r>
              <a:rPr lang="ja-JP" altLang="en-US" dirty="0"/>
              <a:t>マンホール内で、排水工事をしていた５０代の男性作業員が倒れた。県警によると、男性は病院に搬送されたが意識不明の重体。</a:t>
            </a:r>
            <a:r>
              <a:rPr lang="ja-JP" altLang="en-US" b="1" u="sng" dirty="0">
                <a:solidFill>
                  <a:srgbClr val="0000FF"/>
                </a:solidFill>
              </a:rPr>
              <a:t>助けようとした他の作業員３人も気分の悪さを訴えた</a:t>
            </a:r>
            <a:r>
              <a:rPr lang="ja-JP" altLang="en-US" dirty="0"/>
              <a:t>が、軽症とみられる。</a:t>
            </a:r>
          </a:p>
          <a:p>
            <a:r>
              <a:rPr lang="ja-JP" altLang="en-US" dirty="0"/>
              <a:t>　雨水を出す作業中に</a:t>
            </a:r>
            <a:r>
              <a:rPr lang="ja-JP" altLang="en-US" b="1" u="sng" dirty="0">
                <a:solidFill>
                  <a:srgbClr val="0000FF"/>
                </a:solidFill>
              </a:rPr>
              <a:t>ポンプの調子が悪くなり、５０代男性がマンホールの中に入った。</a:t>
            </a:r>
          </a:p>
          <a:p>
            <a:r>
              <a:rPr lang="ja-JP" altLang="en-US" dirty="0"/>
              <a:t>　県警は、</a:t>
            </a:r>
            <a:r>
              <a:rPr lang="ja-JP" altLang="en-US" b="1" u="sng" dirty="0">
                <a:solidFill>
                  <a:srgbClr val="0000FF"/>
                </a:solidFill>
              </a:rPr>
              <a:t>エンジンの排ガスによる一酸化炭素（ＣＯ）中毒</a:t>
            </a:r>
            <a:r>
              <a:rPr lang="ja-JP" altLang="en-US" dirty="0"/>
              <a:t>とみて詳しい状況を調べている。</a:t>
            </a:r>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25</a:t>
            </a:fld>
            <a:endParaRPr lang="ja-JP" altLang="en-US"/>
          </a:p>
        </p:txBody>
      </p:sp>
    </p:spTree>
    <p:extLst>
      <p:ext uri="{BB962C8B-B14F-4D97-AF65-F5344CB8AC3E}">
        <p14:creationId xmlns:p14="http://schemas.microsoft.com/office/powerpoint/2010/main" val="23275701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a:solidFill>
                  <a:srgbClr val="FF0000"/>
                </a:solidFill>
              </a:rPr>
              <a:t>トイレットペーパー取ろうと</a:t>
            </a:r>
            <a:r>
              <a:rPr lang="en-US" altLang="ja-JP" sz="3600" b="1" dirty="0" smtClean="0">
                <a:solidFill>
                  <a:srgbClr val="FF0000"/>
                </a:solidFill>
              </a:rPr>
              <a:t>…</a:t>
            </a:r>
            <a:br>
              <a:rPr lang="en-US" altLang="ja-JP" sz="3600" b="1" dirty="0" smtClean="0">
                <a:solidFill>
                  <a:srgbClr val="FF0000"/>
                </a:solidFill>
              </a:rPr>
            </a:br>
            <a:r>
              <a:rPr lang="ja-JP" altLang="en-US" sz="3600" b="1" dirty="0" smtClean="0">
                <a:solidFill>
                  <a:srgbClr val="FF0000"/>
                </a:solidFill>
              </a:rPr>
              <a:t>温泉</a:t>
            </a:r>
            <a:r>
              <a:rPr lang="ja-JP" altLang="en-US" sz="3600" b="1" dirty="0">
                <a:solidFill>
                  <a:srgbClr val="FF0000"/>
                </a:solidFill>
              </a:rPr>
              <a:t>施設従業員、脚立から転落し</a:t>
            </a:r>
            <a:r>
              <a:rPr lang="ja-JP" altLang="en-US" sz="3600" b="1" dirty="0" smtClean="0">
                <a:solidFill>
                  <a:srgbClr val="FF0000"/>
                </a:solidFill>
              </a:rPr>
              <a:t>死亡</a:t>
            </a:r>
            <a:endParaRPr kumimoji="1" lang="ja-JP" altLang="en-US" sz="3600" dirty="0">
              <a:solidFill>
                <a:srgbClr val="FF0000"/>
              </a:solidFill>
            </a:endParaRPr>
          </a:p>
        </p:txBody>
      </p:sp>
      <p:sp>
        <p:nvSpPr>
          <p:cNvPr id="3" name="コンテンツ プレースホルダー 2"/>
          <p:cNvSpPr>
            <a:spLocks noGrp="1"/>
          </p:cNvSpPr>
          <p:nvPr>
            <p:ph idx="1"/>
          </p:nvPr>
        </p:nvSpPr>
        <p:spPr/>
        <p:txBody>
          <a:bodyPr/>
          <a:lstStyle/>
          <a:p>
            <a:pPr marL="0" indent="0">
              <a:buNone/>
            </a:pPr>
            <a:r>
              <a:rPr lang="en-US" altLang="ja-JP" dirty="0" smtClean="0"/>
              <a:t> </a:t>
            </a:r>
          </a:p>
          <a:p>
            <a:r>
              <a:rPr lang="ja-JP" altLang="en-US" dirty="0" smtClean="0"/>
              <a:t>　３月２９日午前１０時５０分ごろ、奈良県生駒市の温泉施設のボイラー室で、従業員（７０）が、頭から血を流しているのを男性支配人が発見。梅津さんは病院に搬送されたが、間もなく死亡が確認された。</a:t>
            </a:r>
          </a:p>
          <a:p>
            <a:r>
              <a:rPr lang="ja-JP" altLang="en-US" dirty="0"/>
              <a:t>　奈良県警生駒署によると</a:t>
            </a:r>
            <a:r>
              <a:rPr lang="ja-JP" altLang="en-US" dirty="0" smtClean="0"/>
              <a:t>、被災者は</a:t>
            </a:r>
            <a:r>
              <a:rPr lang="ja-JP" altLang="en-US" b="1" u="sng" dirty="0">
                <a:solidFill>
                  <a:srgbClr val="0000FF"/>
                </a:solidFill>
              </a:rPr>
              <a:t>棚の上にあったトイレットペーパーを取ろうとして、高さ約１・１メートルの脚立から転落</a:t>
            </a:r>
            <a:r>
              <a:rPr lang="ja-JP" altLang="en-US" dirty="0"/>
              <a:t>したとみられる。</a:t>
            </a:r>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26</a:t>
            </a:fld>
            <a:endParaRPr lang="ja-JP" altLang="en-US"/>
          </a:p>
        </p:txBody>
      </p:sp>
    </p:spTree>
    <p:extLst>
      <p:ext uri="{BB962C8B-B14F-4D97-AF65-F5344CB8AC3E}">
        <p14:creationId xmlns:p14="http://schemas.microsoft.com/office/powerpoint/2010/main" val="9210050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a:solidFill>
                  <a:srgbClr val="FF0000"/>
                </a:solidFill>
              </a:rPr>
              <a:t>アスファルトの塊が頭を直撃　</a:t>
            </a:r>
            <a:r>
              <a:rPr lang="en-US" altLang="ja-JP" sz="3600" b="1" dirty="0" smtClean="0">
                <a:solidFill>
                  <a:srgbClr val="FF0000"/>
                </a:solidFill>
              </a:rPr>
              <a:t/>
            </a:r>
            <a:br>
              <a:rPr lang="en-US" altLang="ja-JP" sz="3600" b="1" dirty="0" smtClean="0">
                <a:solidFill>
                  <a:srgbClr val="FF0000"/>
                </a:solidFill>
              </a:rPr>
            </a:br>
            <a:r>
              <a:rPr lang="ja-JP" altLang="en-US" sz="3600" b="1" dirty="0" smtClean="0">
                <a:solidFill>
                  <a:srgbClr val="FF0000"/>
                </a:solidFill>
              </a:rPr>
              <a:t>下水管</a:t>
            </a:r>
            <a:r>
              <a:rPr lang="ja-JP" altLang="en-US" sz="3600" b="1" dirty="0">
                <a:solidFill>
                  <a:srgbClr val="FF0000"/>
                </a:solidFill>
              </a:rPr>
              <a:t>工事の作業員</a:t>
            </a:r>
            <a:r>
              <a:rPr lang="ja-JP" altLang="en-US" sz="3600" b="1" dirty="0" smtClean="0">
                <a:solidFill>
                  <a:srgbClr val="FF0000"/>
                </a:solidFill>
              </a:rPr>
              <a:t>死亡</a:t>
            </a:r>
            <a:endParaRPr lang="ja-JP" altLang="en-US" sz="3600" b="1" dirty="0">
              <a:solidFill>
                <a:srgbClr val="FF0000"/>
              </a:solidFill>
            </a:endParaRPr>
          </a:p>
        </p:txBody>
      </p:sp>
      <p:sp>
        <p:nvSpPr>
          <p:cNvPr id="3" name="コンテンツ プレースホルダー 2"/>
          <p:cNvSpPr>
            <a:spLocks noGrp="1"/>
          </p:cNvSpPr>
          <p:nvPr>
            <p:ph idx="1"/>
          </p:nvPr>
        </p:nvSpPr>
        <p:spPr/>
        <p:txBody>
          <a:bodyPr/>
          <a:lstStyle/>
          <a:p>
            <a:pPr marL="0" indent="0">
              <a:buNone/>
            </a:pPr>
            <a:r>
              <a:rPr lang="en-US" altLang="ja-JP" dirty="0" smtClean="0"/>
              <a:t> </a:t>
            </a:r>
            <a:endParaRPr lang="en-US" altLang="ja-JP" dirty="0"/>
          </a:p>
          <a:p>
            <a:r>
              <a:rPr lang="ja-JP" altLang="en-US" dirty="0"/>
              <a:t>　</a:t>
            </a:r>
            <a:r>
              <a:rPr lang="ja-JP" altLang="en-US" dirty="0" smtClean="0"/>
              <a:t>２月２６日</a:t>
            </a:r>
            <a:r>
              <a:rPr lang="ja-JP" altLang="en-US" dirty="0"/>
              <a:t>午後１時５０分ごろ、奈良県</a:t>
            </a:r>
            <a:r>
              <a:rPr lang="ja-JP" altLang="en-US" dirty="0" smtClean="0"/>
              <a:t>三郷町の</a:t>
            </a:r>
            <a:r>
              <a:rPr lang="ja-JP" altLang="en-US" dirty="0"/>
              <a:t>下水管工事現場で、深さ約１・５メートルの溝の中にいた大阪府</a:t>
            </a:r>
            <a:r>
              <a:rPr lang="ja-JP" altLang="en-US" dirty="0" smtClean="0"/>
              <a:t>寝屋川市の</a:t>
            </a:r>
            <a:r>
              <a:rPr lang="ja-JP" altLang="en-US" dirty="0"/>
              <a:t>土木</a:t>
            </a:r>
            <a:r>
              <a:rPr lang="ja-JP" altLang="en-US" dirty="0" smtClean="0"/>
              <a:t>作業員（</a:t>
            </a:r>
            <a:r>
              <a:rPr lang="ja-JP" altLang="en-US" dirty="0"/>
              <a:t>４４）に、溝の壁から崩れてきたアスファルトの塊（縦約２メートル、横約７０センチ、厚さ約３０センチ）が直撃</a:t>
            </a:r>
            <a:r>
              <a:rPr lang="ja-JP" altLang="en-US" dirty="0" smtClean="0"/>
              <a:t>。頭</a:t>
            </a:r>
            <a:r>
              <a:rPr lang="ja-JP" altLang="en-US" dirty="0"/>
              <a:t>を強く打ち、搬送先の病院で死亡した。</a:t>
            </a:r>
          </a:p>
          <a:p>
            <a:r>
              <a:rPr lang="ja-JP" altLang="en-US" dirty="0"/>
              <a:t>　西和署によると</a:t>
            </a:r>
            <a:r>
              <a:rPr lang="ja-JP" altLang="en-US" dirty="0" smtClean="0"/>
              <a:t>、被災者は</a:t>
            </a:r>
            <a:r>
              <a:rPr lang="ja-JP" altLang="en-US" dirty="0"/>
              <a:t>掘削した</a:t>
            </a:r>
            <a:r>
              <a:rPr lang="ja-JP" altLang="en-US" b="1" u="sng" dirty="0">
                <a:solidFill>
                  <a:srgbClr val="0000FF"/>
                </a:solidFill>
              </a:rPr>
              <a:t>溝の壁を崩れないようにするため、板などの設置準備をしていた</a:t>
            </a:r>
            <a:r>
              <a:rPr lang="ja-JP" altLang="en-US" dirty="0"/>
              <a:t>。</a:t>
            </a:r>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27</a:t>
            </a:fld>
            <a:endParaRPr lang="ja-JP" altLang="en-US"/>
          </a:p>
        </p:txBody>
      </p:sp>
    </p:spTree>
    <p:extLst>
      <p:ext uri="{BB962C8B-B14F-4D97-AF65-F5344CB8AC3E}">
        <p14:creationId xmlns:p14="http://schemas.microsoft.com/office/powerpoint/2010/main" val="12746046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a:solidFill>
                  <a:srgbClr val="FF0000"/>
                </a:solidFill>
              </a:rPr>
              <a:t>ビルから作業員転落、２人死傷　</a:t>
            </a:r>
            <a:r>
              <a:rPr lang="en-US" altLang="ja-JP" sz="3600" b="1" dirty="0" smtClean="0">
                <a:solidFill>
                  <a:srgbClr val="FF0000"/>
                </a:solidFill>
              </a:rPr>
              <a:t/>
            </a:r>
            <a:br>
              <a:rPr lang="en-US" altLang="ja-JP" sz="3600" b="1" dirty="0" smtClean="0">
                <a:solidFill>
                  <a:srgbClr val="FF0000"/>
                </a:solidFill>
              </a:rPr>
            </a:br>
            <a:r>
              <a:rPr lang="ja-JP" altLang="en-US" sz="3600" b="1" dirty="0" smtClean="0">
                <a:solidFill>
                  <a:srgbClr val="FF0000"/>
                </a:solidFill>
              </a:rPr>
              <a:t>シート張り替え中</a:t>
            </a:r>
            <a:endParaRPr kumimoji="1" lang="ja-JP" altLang="en-US" sz="3600" dirty="0">
              <a:solidFill>
                <a:srgbClr val="FF0000"/>
              </a:solidFill>
            </a:endParaRPr>
          </a:p>
        </p:txBody>
      </p:sp>
      <p:sp>
        <p:nvSpPr>
          <p:cNvPr id="3" name="コンテンツ プレースホルダー 2"/>
          <p:cNvSpPr>
            <a:spLocks noGrp="1"/>
          </p:cNvSpPr>
          <p:nvPr>
            <p:ph idx="1"/>
          </p:nvPr>
        </p:nvSpPr>
        <p:spPr/>
        <p:txBody>
          <a:bodyPr/>
          <a:lstStyle/>
          <a:p>
            <a:r>
              <a:rPr lang="ja-JP" altLang="en-US" dirty="0"/>
              <a:t>　</a:t>
            </a:r>
            <a:r>
              <a:rPr lang="ja-JP" altLang="en-US" dirty="0" smtClean="0"/>
              <a:t>２月２４日</a:t>
            </a:r>
            <a:r>
              <a:rPr lang="ja-JP" altLang="en-US" dirty="0"/>
              <a:t>午前９時２０分ごろ、神戸市</a:t>
            </a:r>
            <a:r>
              <a:rPr lang="ja-JP" altLang="en-US" dirty="0" smtClean="0"/>
              <a:t>中央区の</a:t>
            </a:r>
            <a:r>
              <a:rPr lang="ja-JP" altLang="en-US" dirty="0"/>
              <a:t>４階建てビルの屋上で防水シートを張り替えていた建設作業員２人が約１８メートル下に転落した。大阪府</a:t>
            </a:r>
            <a:r>
              <a:rPr lang="ja-JP" altLang="en-US" dirty="0" smtClean="0"/>
              <a:t>豊中市の作業員（</a:t>
            </a:r>
            <a:r>
              <a:rPr lang="ja-JP" altLang="en-US" dirty="0"/>
              <a:t>３９）が死亡し、同府池田市</a:t>
            </a:r>
            <a:r>
              <a:rPr lang="ja-JP" altLang="en-US" dirty="0" smtClean="0"/>
              <a:t>の作業員（</a:t>
            </a:r>
            <a:r>
              <a:rPr lang="ja-JP" altLang="en-US" dirty="0"/>
              <a:t>３５）が頸椎骨折などの重傷を負った。</a:t>
            </a:r>
          </a:p>
          <a:p>
            <a:r>
              <a:rPr lang="ja-JP" altLang="en-US" dirty="0"/>
              <a:t>　神戸水上署によると、屋上の床に張られた幅約１メートル、長さ約７メートルのシートを２人ではがしていた。</a:t>
            </a:r>
            <a:r>
              <a:rPr lang="ja-JP" altLang="en-US" b="1" u="sng" dirty="0">
                <a:solidFill>
                  <a:srgbClr val="0000FF"/>
                </a:solidFill>
              </a:rPr>
              <a:t>屋上には転落防止用のフェンスはなかったという</a:t>
            </a:r>
            <a:r>
              <a:rPr lang="ja-JP" altLang="en-US" dirty="0"/>
              <a:t>。同署が原因を調べている。</a:t>
            </a: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28</a:t>
            </a:fld>
            <a:endParaRPr lang="ja-JP" altLang="en-US"/>
          </a:p>
        </p:txBody>
      </p:sp>
    </p:spTree>
    <p:extLst>
      <p:ext uri="{BB962C8B-B14F-4D97-AF65-F5344CB8AC3E}">
        <p14:creationId xmlns:p14="http://schemas.microsoft.com/office/powerpoint/2010/main" val="844502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3724" y="520632"/>
            <a:ext cx="7596554" cy="1058048"/>
          </a:xfrm>
        </p:spPr>
        <p:txBody>
          <a:bodyPr/>
          <a:lstStyle/>
          <a:p>
            <a:pPr algn="l"/>
            <a:r>
              <a:rPr lang="ja-JP" altLang="en-US" sz="4800" b="1" dirty="0" smtClean="0">
                <a:solidFill>
                  <a:srgbClr val="002060"/>
                </a:solidFill>
                <a:latin typeface="HGP創英角ｺﾞｼｯｸUB" panose="020B0900000000000000" pitchFamily="50" charset="-128"/>
                <a:ea typeface="HGP創英角ｺﾞｼｯｸUB" panose="020B0900000000000000" pitchFamily="50" charset="-128"/>
              </a:rPr>
              <a:t>４．</a:t>
            </a:r>
            <a:r>
              <a:rPr lang="ja-JP" altLang="en-US" sz="4800" b="1" dirty="0">
                <a:solidFill>
                  <a:srgbClr val="002060"/>
                </a:solidFill>
                <a:latin typeface="HGP創英角ｺﾞｼｯｸUB" panose="020B0900000000000000" pitchFamily="50" charset="-128"/>
                <a:ea typeface="HGP創英角ｺﾞｼｯｸUB" panose="020B0900000000000000" pitchFamily="50" charset="-128"/>
              </a:rPr>
              <a:t>　リスクアセスメントとＫＹ</a:t>
            </a:r>
            <a:endParaRPr lang="ja-JP" altLang="en-US" sz="48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910437" y="2441637"/>
            <a:ext cx="7596554" cy="1752559"/>
          </a:xfrm>
        </p:spPr>
        <p:txBody>
          <a:bodyPr anchor="ctr"/>
          <a:lstStyle/>
          <a:p>
            <a:pPr marL="0" indent="0">
              <a:buNone/>
            </a:pPr>
            <a:r>
              <a:rPr lang="ja-JP" altLang="en-US" sz="4062" b="1" dirty="0">
                <a:solidFill>
                  <a:srgbClr val="0033CC"/>
                </a:solidFill>
                <a:latin typeface="HGP創英角ｺﾞｼｯｸUB" panose="020B0900000000000000" pitchFamily="50" charset="-128"/>
                <a:ea typeface="HGP創英角ｺﾞｼｯｸUB" panose="020B0900000000000000" pitchFamily="50" charset="-128"/>
              </a:rPr>
              <a:t>「人」と「物」の中に</a:t>
            </a:r>
            <a:r>
              <a:rPr lang="ja-JP" altLang="en-US" sz="4062" b="1" dirty="0">
                <a:solidFill>
                  <a:srgbClr val="FF3300"/>
                </a:solidFill>
                <a:latin typeface="HGP創英角ｺﾞｼｯｸUB" panose="020B0900000000000000" pitchFamily="50" charset="-128"/>
                <a:ea typeface="HGP創英角ｺﾞｼｯｸUB" panose="020B0900000000000000" pitchFamily="50" charset="-128"/>
              </a:rPr>
              <a:t>危険</a:t>
            </a:r>
            <a:r>
              <a:rPr lang="ja-JP" altLang="en-US" sz="4062" b="1" dirty="0">
                <a:solidFill>
                  <a:srgbClr val="0033CC"/>
                </a:solidFill>
                <a:latin typeface="HGP創英角ｺﾞｼｯｸUB" panose="020B0900000000000000" pitchFamily="50" charset="-128"/>
                <a:ea typeface="HGP創英角ｺﾞｼｯｸUB" panose="020B0900000000000000" pitchFamily="50" charset="-128"/>
              </a:rPr>
              <a:t>を見つけ</a:t>
            </a:r>
            <a:endParaRPr lang="en-US" altLang="ja-JP" sz="4062" b="1" dirty="0">
              <a:solidFill>
                <a:srgbClr val="0033CC"/>
              </a:solidFill>
              <a:latin typeface="HGP創英角ｺﾞｼｯｸUB" panose="020B0900000000000000" pitchFamily="50" charset="-128"/>
              <a:ea typeface="HGP創英角ｺﾞｼｯｸUB" panose="020B0900000000000000" pitchFamily="50" charset="-128"/>
            </a:endParaRPr>
          </a:p>
          <a:p>
            <a:pPr marL="0" indent="0">
              <a:buNone/>
            </a:pPr>
            <a:r>
              <a:rPr lang="ja-JP" altLang="en-US" sz="4062" b="1" dirty="0">
                <a:solidFill>
                  <a:srgbClr val="0033CC"/>
                </a:solidFill>
                <a:latin typeface="HGP創英角ｺﾞｼｯｸUB" panose="020B0900000000000000" pitchFamily="50" charset="-128"/>
                <a:ea typeface="HGP創英角ｺﾞｼｯｸUB" panose="020B0900000000000000" pitchFamily="50" charset="-128"/>
              </a:rPr>
              <a:t>危険度が高いものから</a:t>
            </a:r>
            <a:r>
              <a:rPr lang="ja-JP" altLang="en-US" sz="4062" b="1" dirty="0">
                <a:solidFill>
                  <a:srgbClr val="FF3300"/>
                </a:solidFill>
                <a:latin typeface="HGP創英角ｺﾞｼｯｸUB" panose="020B0900000000000000" pitchFamily="50" charset="-128"/>
                <a:ea typeface="HGP創英角ｺﾞｼｯｸUB" panose="020B0900000000000000" pitchFamily="50" charset="-128"/>
              </a:rPr>
              <a:t>対策</a:t>
            </a:r>
            <a:r>
              <a:rPr lang="ja-JP" altLang="en-US" sz="4062" b="1" dirty="0">
                <a:solidFill>
                  <a:srgbClr val="0033CC"/>
                </a:solidFill>
                <a:latin typeface="HGP創英角ｺﾞｼｯｸUB" panose="020B0900000000000000" pitchFamily="50" charset="-128"/>
                <a:ea typeface="HGP創英角ｺﾞｼｯｸUB" panose="020B0900000000000000" pitchFamily="50" charset="-128"/>
              </a:rPr>
              <a:t>を打つ</a:t>
            </a:r>
            <a:endParaRPr lang="en-US" altLang="ja-JP" sz="4062" b="1" dirty="0">
              <a:solidFill>
                <a:srgbClr val="0033CC"/>
              </a:solidFill>
              <a:latin typeface="HGP創英角ｺﾞｼｯｸUB" panose="020B0900000000000000" pitchFamily="50" charset="-128"/>
              <a:ea typeface="HGP創英角ｺﾞｼｯｸUB" panose="020B0900000000000000" pitchFamily="50" charset="-128"/>
            </a:endParaRPr>
          </a:p>
        </p:txBody>
      </p:sp>
      <p:pic>
        <p:nvPicPr>
          <p:cNvPr id="8" name="Picture 3" descr="MC900418224[1]"/>
          <p:cNvPicPr>
            <a:picLocks noChangeAspect="1" noChangeArrowheads="1"/>
          </p:cNvPicPr>
          <p:nvPr/>
        </p:nvPicPr>
        <p:blipFill>
          <a:blip r:embed="rId3" cstate="print"/>
          <a:srcRect/>
          <a:stretch>
            <a:fillRect/>
          </a:stretch>
        </p:blipFill>
        <p:spPr>
          <a:xfrm>
            <a:off x="1858388" y="4411027"/>
            <a:ext cx="1669281" cy="1392639"/>
          </a:xfrm>
          <a:prstGeom prst="rect">
            <a:avLst/>
          </a:prstGeom>
        </p:spPr>
      </p:pic>
      <p:pic>
        <p:nvPicPr>
          <p:cNvPr id="9" name="Picture 4" descr="MC900350004[1]"/>
          <p:cNvPicPr>
            <a:picLocks noChangeAspect="1" noChangeArrowheads="1"/>
          </p:cNvPicPr>
          <p:nvPr/>
        </p:nvPicPr>
        <p:blipFill>
          <a:blip r:embed="rId4" cstate="print"/>
          <a:srcRect/>
          <a:stretch>
            <a:fillRect/>
          </a:stretch>
        </p:blipFill>
        <p:spPr bwMode="auto">
          <a:xfrm>
            <a:off x="5908431" y="4364254"/>
            <a:ext cx="1198254" cy="1324229"/>
          </a:xfrm>
          <a:prstGeom prst="rect">
            <a:avLst/>
          </a:prstGeom>
          <a:noFill/>
          <a:ln w="9525">
            <a:noFill/>
            <a:miter lim="800000"/>
            <a:headEnd/>
            <a:tailEnd/>
          </a:ln>
        </p:spPr>
      </p:pic>
      <p:sp>
        <p:nvSpPr>
          <p:cNvPr id="10" name="AutoShape 5"/>
          <p:cNvSpPr>
            <a:spLocks noChangeArrowheads="1"/>
          </p:cNvSpPr>
          <p:nvPr/>
        </p:nvSpPr>
        <p:spPr bwMode="auto">
          <a:xfrm>
            <a:off x="4314826" y="4722188"/>
            <a:ext cx="514350" cy="366288"/>
          </a:xfrm>
          <a:prstGeom prst="rightArrow">
            <a:avLst>
              <a:gd name="adj1" fmla="val 50000"/>
              <a:gd name="adj2" fmla="val 25000"/>
            </a:avLst>
          </a:prstGeom>
          <a:solidFill>
            <a:srgbClr val="FF99CC"/>
          </a:solidFill>
          <a:ln w="25400">
            <a:solidFill>
              <a:schemeClr val="tx1"/>
            </a:solidFill>
            <a:miter lim="800000"/>
            <a:headEnd/>
            <a:tailEnd/>
          </a:ln>
        </p:spPr>
        <p:txBody>
          <a:bodyPr wrap="none" lIns="83077" tIns="43200" rIns="83077" bIns="43200" anchor="ctr"/>
          <a:lstStyle/>
          <a:p>
            <a:pPr algn="ctr"/>
            <a:endParaRPr lang="ja-JP" altLang="en-US"/>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29</a:t>
            </a:fld>
            <a:endParaRPr lang="ja-JP" altLang="en-US"/>
          </a:p>
        </p:txBody>
      </p:sp>
    </p:spTree>
    <p:extLst>
      <p:ext uri="{BB962C8B-B14F-4D97-AF65-F5344CB8AC3E}">
        <p14:creationId xmlns:p14="http://schemas.microsoft.com/office/powerpoint/2010/main" val="2288005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タイトル 1"/>
          <p:cNvSpPr>
            <a:spLocks noGrp="1"/>
          </p:cNvSpPr>
          <p:nvPr>
            <p:ph type="title"/>
          </p:nvPr>
        </p:nvSpPr>
        <p:spPr>
          <a:xfrm>
            <a:off x="783981" y="571500"/>
            <a:ext cx="7596554" cy="720969"/>
          </a:xfrm>
        </p:spPr>
        <p:txBody>
          <a:bodyPr>
            <a:normAutofit/>
          </a:bodyPr>
          <a:lstStyle/>
          <a:p>
            <a:pPr algn="ctr" eaLnBrk="1" hangingPunct="1"/>
            <a:r>
              <a:rPr lang="ja-JP" altLang="en-US" sz="3323" dirty="0">
                <a:ea typeface="ＤＦＰ特太ゴシック体"/>
                <a:cs typeface="ＤＦＰ特太ゴシック体"/>
              </a:rPr>
              <a:t>➀</a:t>
            </a:r>
            <a:r>
              <a:rPr lang="en-US" altLang="ja-JP" sz="3323" dirty="0">
                <a:ea typeface="ＤＦＰ特太ゴシック体"/>
                <a:cs typeface="ＤＦＰ特太ゴシック体"/>
              </a:rPr>
              <a:t>   </a:t>
            </a:r>
            <a:r>
              <a:rPr lang="ja-JP" altLang="en-US" sz="3323" dirty="0"/>
              <a:t>業 種 別 死 亡 災 害 発 生 状 況</a:t>
            </a:r>
          </a:p>
        </p:txBody>
      </p:sp>
      <p:pic>
        <p:nvPicPr>
          <p:cNvPr id="205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2177" y="5893533"/>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2050" name="Object 8"/>
          <p:cNvGraphicFramePr>
            <a:graphicFrameLocks noChangeAspect="1"/>
          </p:cNvGraphicFramePr>
          <p:nvPr>
            <p:extLst/>
          </p:nvPr>
        </p:nvGraphicFramePr>
        <p:xfrm>
          <a:off x="1285143" y="1101969"/>
          <a:ext cx="7507165" cy="5251938"/>
        </p:xfrm>
        <a:graphic>
          <a:graphicData uri="http://schemas.openxmlformats.org/presentationml/2006/ole">
            <mc:AlternateContent xmlns:mc="http://schemas.openxmlformats.org/markup-compatibility/2006">
              <mc:Choice xmlns:v="urn:schemas-microsoft-com:vml" Requires="v">
                <p:oleObj spid="_x0000_s238620" name="The Graph" r:id="rId5" imgW="5212800" imgH="3646800" progId="WGR.Document">
                  <p:embed/>
                </p:oleObj>
              </mc:Choice>
              <mc:Fallback>
                <p:oleObj name="The Graph" r:id="rId5" imgW="5212800" imgH="3646800" progId="WGR.Document">
                  <p:embed/>
                  <p:pic>
                    <p:nvPicPr>
                      <p:cNvPr id="0" name=""/>
                      <p:cNvPicPr>
                        <a:picLocks noChangeAspect="1" noChangeArrowheads="1"/>
                      </p:cNvPicPr>
                      <p:nvPr/>
                    </p:nvPicPr>
                    <p:blipFill>
                      <a:blip r:embed="rId6"/>
                      <a:srcRect/>
                      <a:stretch>
                        <a:fillRect/>
                      </a:stretch>
                    </p:blipFill>
                    <p:spPr bwMode="auto">
                      <a:xfrm>
                        <a:off x="1285143" y="1101969"/>
                        <a:ext cx="7507165" cy="525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3</a:t>
            </a:fld>
            <a:endParaRPr lang="ja-JP" altLang="en-US"/>
          </a:p>
        </p:txBody>
      </p:sp>
    </p:spTree>
    <p:extLst>
      <p:ext uri="{BB962C8B-B14F-4D97-AF65-F5344CB8AC3E}">
        <p14:creationId xmlns:p14="http://schemas.microsoft.com/office/powerpoint/2010/main" val="38603609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744416" y="564174"/>
            <a:ext cx="7655169" cy="656492"/>
          </a:xfrm>
        </p:spPr>
        <p:txBody>
          <a:bodyPr/>
          <a:lstStyle/>
          <a:p>
            <a:pPr algn="l" eaLnBrk="1" hangingPunct="1"/>
            <a:r>
              <a:rPr lang="ja-JP" altLang="en-US" sz="3600" b="1" dirty="0">
                <a:solidFill>
                  <a:srgbClr val="0000FF"/>
                </a:solidFill>
                <a:latin typeface="HGP創英角ｺﾞｼｯｸUB" panose="020B0900000000000000" pitchFamily="50" charset="-128"/>
                <a:ea typeface="HGP創英角ｺﾞｼｯｸUB" panose="020B0900000000000000" pitchFamily="50" charset="-128"/>
              </a:rPr>
              <a:t>（１）　リスクアセスメントとＫＹの違い</a:t>
            </a:r>
          </a:p>
        </p:txBody>
      </p:sp>
      <p:sp>
        <p:nvSpPr>
          <p:cNvPr id="21509" name="Rectangle 3"/>
          <p:cNvSpPr>
            <a:spLocks noGrp="1" noChangeArrowheads="1"/>
          </p:cNvSpPr>
          <p:nvPr>
            <p:ph idx="1"/>
          </p:nvPr>
        </p:nvSpPr>
        <p:spPr>
          <a:xfrm>
            <a:off x="663757" y="1307124"/>
            <a:ext cx="7914563" cy="4635012"/>
          </a:xfrm>
          <a:noFill/>
        </p:spPr>
        <p:txBody>
          <a:bodyPr/>
          <a:lstStyle/>
          <a:p>
            <a:pPr eaLnBrk="1" hangingPunct="1">
              <a:buFontTx/>
              <a:buNone/>
            </a:pPr>
            <a:r>
              <a:rPr lang="ja-JP" altLang="en-US" sz="2585" dirty="0"/>
              <a:t>　危険を減らすための方法としては共通しているが、</a:t>
            </a:r>
          </a:p>
          <a:p>
            <a:pPr eaLnBrk="1" hangingPunct="1">
              <a:buFontTx/>
              <a:buNone/>
            </a:pPr>
            <a:endParaRPr lang="ja-JP" altLang="en-US" dirty="0" smtClean="0"/>
          </a:p>
          <a:p>
            <a:pPr eaLnBrk="1" hangingPunct="1">
              <a:buFontTx/>
              <a:buNone/>
            </a:pPr>
            <a:r>
              <a:rPr lang="ja-JP" altLang="en-US" sz="2585" dirty="0"/>
              <a:t>　　　　　　　　　　　　　：</a:t>
            </a:r>
            <a:r>
              <a:rPr lang="ja-JP" altLang="en-US" sz="2585" b="1" u="sng" dirty="0">
                <a:solidFill>
                  <a:srgbClr val="008000"/>
                </a:solidFill>
                <a:ea typeface="HG創英角ｺﾞｼｯｸUB" pitchFamily="49" charset="-128"/>
              </a:rPr>
              <a:t>計画段階</a:t>
            </a:r>
            <a:r>
              <a:rPr lang="ja-JP" altLang="en-US" sz="2585" dirty="0"/>
              <a:t>で危険をなくす、減らす</a:t>
            </a:r>
          </a:p>
          <a:p>
            <a:pPr eaLnBrk="1" hangingPunct="1">
              <a:buFontTx/>
              <a:buNone/>
            </a:pPr>
            <a:r>
              <a:rPr lang="ja-JP" altLang="en-US" sz="2585" dirty="0"/>
              <a:t>　＊仮設備、使用機械、工法、管理体制等</a:t>
            </a:r>
          </a:p>
          <a:p>
            <a:pPr eaLnBrk="1" hangingPunct="1">
              <a:buFontTx/>
              <a:buNone/>
            </a:pPr>
            <a:r>
              <a:rPr lang="ja-JP" altLang="en-US" sz="2585" dirty="0"/>
              <a:t>　　今なら変えられる　　</a:t>
            </a:r>
            <a:r>
              <a:rPr lang="ja-JP" altLang="en-US" sz="2585" b="1" dirty="0">
                <a:solidFill>
                  <a:srgbClr val="FF3300"/>
                </a:solidFill>
                <a:ea typeface="HG創英角ｺﾞｼｯｸUB" pitchFamily="49" charset="-128"/>
              </a:rPr>
              <a:t>先取り安全　</a:t>
            </a:r>
            <a:r>
              <a:rPr lang="en-US" altLang="ja-JP" sz="2215" b="1" dirty="0">
                <a:solidFill>
                  <a:srgbClr val="FF3300"/>
                </a:solidFill>
                <a:latin typeface="HGPｺﾞｼｯｸE" pitchFamily="50" charset="-128"/>
                <a:ea typeface="HGPｺﾞｼｯｸE" pitchFamily="50" charset="-128"/>
              </a:rPr>
              <a:t>※</a:t>
            </a:r>
            <a:r>
              <a:rPr lang="ja-JP" altLang="en-US" sz="2215" b="1" dirty="0">
                <a:solidFill>
                  <a:srgbClr val="FF0000"/>
                </a:solidFill>
                <a:latin typeface="HGPｺﾞｼｯｸE" pitchFamily="50" charset="-128"/>
                <a:ea typeface="HGPｺﾞｼｯｸE" pitchFamily="50" charset="-128"/>
              </a:rPr>
              <a:t>前持ってやること</a:t>
            </a:r>
            <a:endParaRPr lang="ja-JP" altLang="en-US" sz="2215" b="1" dirty="0">
              <a:solidFill>
                <a:srgbClr val="FF3300"/>
              </a:solidFill>
              <a:latin typeface="HGPｺﾞｼｯｸE" pitchFamily="50" charset="-128"/>
              <a:ea typeface="HGPｺﾞｼｯｸE" pitchFamily="50" charset="-128"/>
            </a:endParaRPr>
          </a:p>
          <a:p>
            <a:pPr eaLnBrk="1" hangingPunct="1">
              <a:buFontTx/>
              <a:buNone/>
            </a:pPr>
            <a:endParaRPr lang="ja-JP" altLang="en-US" sz="2585" b="1" dirty="0">
              <a:solidFill>
                <a:srgbClr val="FF3300"/>
              </a:solidFill>
              <a:ea typeface="HG創英角ｺﾞｼｯｸUB" pitchFamily="49" charset="-128"/>
            </a:endParaRPr>
          </a:p>
          <a:p>
            <a:pPr eaLnBrk="1" hangingPunct="1">
              <a:buFontTx/>
              <a:buNone/>
            </a:pPr>
            <a:r>
              <a:rPr lang="ja-JP" altLang="en-US" sz="2585" dirty="0"/>
              <a:t>　　　　　：</a:t>
            </a:r>
            <a:r>
              <a:rPr lang="ja-JP" altLang="en-US" sz="2585" b="1" u="sng" dirty="0">
                <a:solidFill>
                  <a:srgbClr val="0000FF"/>
                </a:solidFill>
                <a:ea typeface="HG創英角ｺﾞｼｯｸUB" pitchFamily="49" charset="-128"/>
              </a:rPr>
              <a:t>作業段階</a:t>
            </a:r>
            <a:r>
              <a:rPr lang="ja-JP" altLang="en-US" sz="2585" dirty="0"/>
              <a:t>で危険をなくす、減らす</a:t>
            </a:r>
          </a:p>
          <a:p>
            <a:pPr eaLnBrk="1" hangingPunct="1">
              <a:buFontTx/>
              <a:buNone/>
            </a:pPr>
            <a:r>
              <a:rPr lang="ja-JP" altLang="en-US" sz="2585" dirty="0"/>
              <a:t>　＊残っている危険（残留リスク）をどう防ぐか、減らすか　　</a:t>
            </a:r>
          </a:p>
          <a:p>
            <a:pPr eaLnBrk="1" hangingPunct="1">
              <a:buFontTx/>
              <a:buNone/>
            </a:pPr>
            <a:r>
              <a:rPr lang="ja-JP" altLang="en-US" sz="2585" dirty="0"/>
              <a:t>　　　　　　一人ひとり</a:t>
            </a:r>
            <a:r>
              <a:rPr lang="ja-JP" altLang="en-US" sz="2585" b="1" dirty="0">
                <a:solidFill>
                  <a:srgbClr val="0033CC"/>
                </a:solidFill>
                <a:ea typeface="HGP創英角ｺﾞｼｯｸUB" pitchFamily="50" charset="-128"/>
              </a:rPr>
              <a:t>の行動目標　　　　</a:t>
            </a:r>
            <a:r>
              <a:rPr lang="en-US" altLang="ja-JP" sz="2215" b="1" dirty="0">
                <a:solidFill>
                  <a:srgbClr val="0000FF"/>
                </a:solidFill>
                <a:latin typeface="HGPｺﾞｼｯｸE" pitchFamily="50" charset="-128"/>
                <a:ea typeface="HGPｺﾞｼｯｸE" pitchFamily="50" charset="-128"/>
              </a:rPr>
              <a:t>※</a:t>
            </a:r>
            <a:r>
              <a:rPr lang="ja-JP" altLang="en-US" sz="2215" b="1" dirty="0">
                <a:solidFill>
                  <a:srgbClr val="0000FF"/>
                </a:solidFill>
                <a:latin typeface="HGPｺﾞｼｯｸE" pitchFamily="50" charset="-128"/>
                <a:ea typeface="HGPｺﾞｼｯｸE" pitchFamily="50" charset="-128"/>
              </a:rPr>
              <a:t>今日やること</a:t>
            </a:r>
            <a:r>
              <a:rPr lang="ja-JP" altLang="en-US" sz="1846" dirty="0">
                <a:solidFill>
                  <a:srgbClr val="FF3300"/>
                </a:solidFill>
              </a:rPr>
              <a:t>　</a:t>
            </a:r>
          </a:p>
        </p:txBody>
      </p:sp>
      <p:sp>
        <p:nvSpPr>
          <p:cNvPr id="21510" name="Rectangle 4"/>
          <p:cNvSpPr>
            <a:spLocks noChangeArrowheads="1"/>
          </p:cNvSpPr>
          <p:nvPr/>
        </p:nvSpPr>
        <p:spPr bwMode="auto">
          <a:xfrm>
            <a:off x="712079" y="2132856"/>
            <a:ext cx="2872071" cy="480646"/>
          </a:xfrm>
          <a:prstGeom prst="rect">
            <a:avLst/>
          </a:prstGeom>
          <a:solidFill>
            <a:srgbClr val="92D050"/>
          </a:solidFill>
          <a:ln w="25400">
            <a:solidFill>
              <a:schemeClr val="tx1"/>
            </a:solidFill>
            <a:miter lim="800000"/>
            <a:headEnd/>
            <a:tailEnd/>
          </a:ln>
        </p:spPr>
        <p:txBody>
          <a:bodyPr wrap="none" anchor="ctr"/>
          <a:lstStyle/>
          <a:p>
            <a:pPr algn="l"/>
            <a:r>
              <a:rPr lang="ja-JP" altLang="en-US" sz="2585" dirty="0">
                <a:solidFill>
                  <a:srgbClr val="C00000"/>
                </a:solidFill>
                <a:latin typeface="ＤＨＰ特太ゴシック体" panose="020B0500000000000000" pitchFamily="50" charset="-128"/>
                <a:ea typeface="ＤＨＰ特太ゴシック体" panose="020B0500000000000000" pitchFamily="50" charset="-128"/>
              </a:rPr>
              <a:t>リスクアセスメント</a:t>
            </a:r>
            <a:r>
              <a:rPr lang="ja-JP" altLang="en-US" sz="2585" dirty="0">
                <a:latin typeface="ＤＨＰ特太ゴシック体" panose="020B0500000000000000" pitchFamily="50" charset="-128"/>
                <a:ea typeface="ＤＨＰ特太ゴシック体" panose="020B0500000000000000" pitchFamily="50" charset="-128"/>
              </a:rPr>
              <a:t>　</a:t>
            </a:r>
          </a:p>
        </p:txBody>
      </p:sp>
      <p:sp>
        <p:nvSpPr>
          <p:cNvPr id="21511" name="AutoShape 5"/>
          <p:cNvSpPr>
            <a:spLocks noChangeArrowheads="1"/>
          </p:cNvSpPr>
          <p:nvPr/>
        </p:nvSpPr>
        <p:spPr bwMode="auto">
          <a:xfrm>
            <a:off x="3617362" y="3140968"/>
            <a:ext cx="268166" cy="296008"/>
          </a:xfrm>
          <a:prstGeom prst="rightArrow">
            <a:avLst>
              <a:gd name="adj1" fmla="val 50000"/>
              <a:gd name="adj2" fmla="val 25000"/>
            </a:avLst>
          </a:prstGeom>
          <a:solidFill>
            <a:srgbClr val="FF99CC"/>
          </a:solidFill>
          <a:ln w="12700">
            <a:solidFill>
              <a:schemeClr val="tx1"/>
            </a:solidFill>
            <a:miter lim="800000"/>
            <a:headEnd/>
            <a:tailEnd/>
          </a:ln>
        </p:spPr>
        <p:txBody>
          <a:bodyPr wrap="none" anchor="ctr"/>
          <a:lstStyle/>
          <a:p>
            <a:endParaRPr lang="ja-JP" altLang="en-US"/>
          </a:p>
        </p:txBody>
      </p:sp>
      <p:sp>
        <p:nvSpPr>
          <p:cNvPr id="21512" name="Rectangle 6"/>
          <p:cNvSpPr>
            <a:spLocks noChangeArrowheads="1"/>
          </p:cNvSpPr>
          <p:nvPr/>
        </p:nvSpPr>
        <p:spPr bwMode="auto">
          <a:xfrm>
            <a:off x="712079" y="3952626"/>
            <a:ext cx="962944" cy="480646"/>
          </a:xfrm>
          <a:prstGeom prst="rect">
            <a:avLst/>
          </a:prstGeom>
          <a:solidFill>
            <a:srgbClr val="FFFF00"/>
          </a:solidFill>
          <a:ln w="25400">
            <a:solidFill>
              <a:schemeClr val="tx1"/>
            </a:solidFill>
            <a:miter lim="800000"/>
            <a:headEnd/>
            <a:tailEnd/>
          </a:ln>
        </p:spPr>
        <p:txBody>
          <a:bodyPr wrap="none" anchor="ctr"/>
          <a:lstStyle/>
          <a:p>
            <a:pPr algn="ctr"/>
            <a:r>
              <a:rPr lang="ja-JP" altLang="en-US" sz="2585" dirty="0">
                <a:solidFill>
                  <a:srgbClr val="0000FF"/>
                </a:solidFill>
                <a:latin typeface="ＤＨＰ特太ゴシック体" panose="020B0500000000000000" pitchFamily="50" charset="-128"/>
                <a:ea typeface="ＤＨＰ特太ゴシック体" panose="020B0500000000000000" pitchFamily="50" charset="-128"/>
              </a:rPr>
              <a:t>ＫＹ</a:t>
            </a:r>
          </a:p>
        </p:txBody>
      </p:sp>
      <p:sp>
        <p:nvSpPr>
          <p:cNvPr id="21513" name="AutoShape 7"/>
          <p:cNvSpPr>
            <a:spLocks noChangeArrowheads="1"/>
          </p:cNvSpPr>
          <p:nvPr/>
        </p:nvSpPr>
        <p:spPr bwMode="auto">
          <a:xfrm>
            <a:off x="1666525" y="4941168"/>
            <a:ext cx="268166" cy="296008"/>
          </a:xfrm>
          <a:prstGeom prst="rightArrow">
            <a:avLst>
              <a:gd name="adj1" fmla="val 50000"/>
              <a:gd name="adj2" fmla="val 25000"/>
            </a:avLst>
          </a:prstGeom>
          <a:solidFill>
            <a:srgbClr val="99CCFF"/>
          </a:solidFill>
          <a:ln w="12700">
            <a:solidFill>
              <a:schemeClr val="tx1"/>
            </a:solidFill>
            <a:miter lim="800000"/>
            <a:headEnd/>
            <a:tailEnd/>
          </a:ln>
        </p:spPr>
        <p:txBody>
          <a:bodyPr wrap="none" anchor="ctr"/>
          <a:lstStyle/>
          <a:p>
            <a:endParaRPr lang="ja-JP" altLang="en-US"/>
          </a:p>
        </p:txBody>
      </p:sp>
      <p:sp>
        <p:nvSpPr>
          <p:cNvPr id="21514" name="Oval 9"/>
          <p:cNvSpPr>
            <a:spLocks noChangeArrowheads="1"/>
          </p:cNvSpPr>
          <p:nvPr/>
        </p:nvSpPr>
        <p:spPr bwMode="auto">
          <a:xfrm>
            <a:off x="6777334" y="3754852"/>
            <a:ext cx="1512277" cy="679938"/>
          </a:xfrm>
          <a:prstGeom prst="ellipse">
            <a:avLst/>
          </a:prstGeom>
          <a:solidFill>
            <a:srgbClr val="00FFFF"/>
          </a:solidFill>
          <a:ln w="25400">
            <a:solidFill>
              <a:schemeClr val="tx1"/>
            </a:solidFill>
            <a:round/>
            <a:headEnd/>
            <a:tailEnd/>
          </a:ln>
        </p:spPr>
        <p:txBody>
          <a:bodyPr wrap="none" lIns="83077" tIns="43200" rIns="83077" bIns="43200" anchor="ctr"/>
          <a:lstStyle/>
          <a:p>
            <a:r>
              <a:rPr lang="ja-JP" altLang="en-US" b="1" dirty="0">
                <a:solidFill>
                  <a:srgbClr val="0033CC"/>
                </a:solidFill>
                <a:ea typeface="HGP創英角ｺﾞｼｯｸUB" pitchFamily="50" charset="-128"/>
              </a:rPr>
              <a:t>自分たちの</a:t>
            </a:r>
          </a:p>
          <a:p>
            <a:r>
              <a:rPr lang="ja-JP" altLang="en-US" b="1" dirty="0">
                <a:solidFill>
                  <a:srgbClr val="0033CC"/>
                </a:solidFill>
                <a:ea typeface="HGP創英角ｺﾞｼｯｸUB" pitchFamily="50" charset="-128"/>
              </a:rPr>
              <a:t>取り組み</a:t>
            </a:r>
          </a:p>
        </p:txBody>
      </p:sp>
      <p:sp>
        <p:nvSpPr>
          <p:cNvPr id="2" name="正方形/長方形 1"/>
          <p:cNvSpPr/>
          <p:nvPr/>
        </p:nvSpPr>
        <p:spPr bwMode="auto">
          <a:xfrm>
            <a:off x="6480129" y="5301208"/>
            <a:ext cx="297205" cy="327143"/>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solidFill>
                  <a:srgbClr val="FF0000"/>
                </a:solidFill>
                <a:latin typeface="ＤＦ特太ゴシック体" panose="020B0509000000000000" pitchFamily="49" charset="-128"/>
                <a:ea typeface="ＤＦ特太ゴシック体" panose="020B0509000000000000" pitchFamily="49" charset="-128"/>
              </a:rPr>
              <a:t>Ｋ</a:t>
            </a:r>
          </a:p>
        </p:txBody>
      </p:sp>
      <p:sp>
        <p:nvSpPr>
          <p:cNvPr id="12" name="正方形/長方形 11"/>
          <p:cNvSpPr/>
          <p:nvPr/>
        </p:nvSpPr>
        <p:spPr bwMode="auto">
          <a:xfrm>
            <a:off x="7020272" y="5301208"/>
            <a:ext cx="297205" cy="327143"/>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b="1" dirty="0">
                <a:solidFill>
                  <a:srgbClr val="FF0000"/>
                </a:solidFill>
                <a:latin typeface="ＤＦ特太ゴシック体" panose="020B0509000000000000" pitchFamily="49" charset="-128"/>
                <a:ea typeface="ＤＦ特太ゴシック体" panose="020B0509000000000000" pitchFamily="49" charset="-128"/>
              </a:rPr>
              <a:t>Ｙ</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30</a:t>
            </a:fld>
            <a:endParaRPr lang="ja-JP" altLang="en-US"/>
          </a:p>
        </p:txBody>
      </p:sp>
    </p:spTree>
    <p:extLst>
      <p:ext uri="{BB962C8B-B14F-4D97-AF65-F5344CB8AC3E}">
        <p14:creationId xmlns:p14="http://schemas.microsoft.com/office/powerpoint/2010/main" val="1473996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437" y="410663"/>
            <a:ext cx="8784976" cy="1143000"/>
          </a:xfrm>
        </p:spPr>
        <p:txBody>
          <a:bodyPr>
            <a:normAutofit/>
          </a:bodyPr>
          <a:lstStyle/>
          <a:p>
            <a:pPr algn="ctr"/>
            <a:r>
              <a:rPr kumimoji="1" lang="en-US" altLang="ja-JP" sz="4000" b="1" dirty="0" smtClean="0">
                <a:solidFill>
                  <a:srgbClr val="0000FF"/>
                </a:solidFill>
              </a:rPr>
              <a:t>※</a:t>
            </a:r>
            <a:r>
              <a:rPr kumimoji="1" lang="ja-JP" altLang="en-US" sz="4000" b="1" dirty="0" smtClean="0">
                <a:solidFill>
                  <a:srgbClr val="0000FF"/>
                </a:solidFill>
              </a:rPr>
              <a:t>リスク－（</a:t>
            </a:r>
            <a:r>
              <a:rPr kumimoji="1" lang="en-US" altLang="ja-JP" sz="4000" b="1" dirty="0" smtClean="0">
                <a:solidFill>
                  <a:srgbClr val="0000FF"/>
                </a:solidFill>
              </a:rPr>
              <a:t>RA+KY</a:t>
            </a:r>
            <a:r>
              <a:rPr kumimoji="1" lang="ja-JP" altLang="en-US" sz="4000" b="1" dirty="0" smtClean="0">
                <a:solidFill>
                  <a:srgbClr val="0000FF"/>
                </a:solidFill>
              </a:rPr>
              <a:t>）＝許容リスク</a:t>
            </a:r>
            <a:endParaRPr kumimoji="1" lang="ja-JP" altLang="en-US" sz="4000" b="1" dirty="0">
              <a:solidFill>
                <a:srgbClr val="0000FF"/>
              </a:solidFill>
            </a:endParaRPr>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endParaRPr kumimoji="1" lang="ja-JP" altLang="en-US" dirty="0"/>
          </a:p>
        </p:txBody>
      </p:sp>
      <p:sp>
        <p:nvSpPr>
          <p:cNvPr id="6" name="正方形/長方形 5"/>
          <p:cNvSpPr/>
          <p:nvPr/>
        </p:nvSpPr>
        <p:spPr bwMode="auto">
          <a:xfrm>
            <a:off x="969879" y="2004945"/>
            <a:ext cx="1641155" cy="3649674"/>
          </a:xfrm>
          <a:prstGeom prst="rect">
            <a:avLst/>
          </a:prstGeom>
          <a:solidFill>
            <a:srgbClr val="FF99CC"/>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7" name="正方形/長方形 6"/>
          <p:cNvSpPr/>
          <p:nvPr/>
        </p:nvSpPr>
        <p:spPr bwMode="auto">
          <a:xfrm>
            <a:off x="3678406" y="4329532"/>
            <a:ext cx="1761115" cy="1307700"/>
          </a:xfrm>
          <a:prstGeom prst="rect">
            <a:avLst/>
          </a:prstGeom>
          <a:solidFill>
            <a:srgbClr val="FF99CC"/>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9" name="正方形/長方形 8"/>
          <p:cNvSpPr/>
          <p:nvPr/>
        </p:nvSpPr>
        <p:spPr bwMode="auto">
          <a:xfrm>
            <a:off x="3678404" y="2004946"/>
            <a:ext cx="1761116" cy="2324586"/>
          </a:xfrm>
          <a:prstGeom prst="rect">
            <a:avLst/>
          </a:prstGeom>
          <a:solidFill>
            <a:srgbClr val="92D050"/>
          </a:solidFill>
          <a:ln w="25400" cap="flat" cmpd="sng" algn="ctr">
            <a:solidFill>
              <a:schemeClr val="tx1"/>
            </a:solidFill>
            <a:prstDash val="sysDot"/>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10" name="正方形/長方形 9"/>
          <p:cNvSpPr/>
          <p:nvPr/>
        </p:nvSpPr>
        <p:spPr bwMode="auto">
          <a:xfrm>
            <a:off x="6445738" y="2004945"/>
            <a:ext cx="1692721" cy="2324586"/>
          </a:xfrm>
          <a:prstGeom prst="rect">
            <a:avLst/>
          </a:prstGeom>
          <a:solidFill>
            <a:srgbClr val="D9EFC3"/>
          </a:solidFill>
          <a:ln w="25400" cap="flat" cmpd="sng" algn="ctr">
            <a:solidFill>
              <a:schemeClr val="tx1"/>
            </a:solidFill>
            <a:prstDash val="sysDot"/>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11" name="正方形/長方形 10"/>
          <p:cNvSpPr/>
          <p:nvPr/>
        </p:nvSpPr>
        <p:spPr bwMode="auto">
          <a:xfrm>
            <a:off x="6445735" y="4329532"/>
            <a:ext cx="1692722" cy="902563"/>
          </a:xfrm>
          <a:prstGeom prst="rect">
            <a:avLst/>
          </a:prstGeom>
          <a:solidFill>
            <a:srgbClr val="FFFF00"/>
          </a:solidFill>
          <a:ln w="25400" cap="flat" cmpd="sng" algn="ctr">
            <a:solidFill>
              <a:schemeClr val="tx1"/>
            </a:solidFill>
            <a:prstDash val="sysDot"/>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12" name="正方形/長方形 11"/>
          <p:cNvSpPr/>
          <p:nvPr/>
        </p:nvSpPr>
        <p:spPr bwMode="auto">
          <a:xfrm>
            <a:off x="6445736" y="5232096"/>
            <a:ext cx="1692723" cy="395231"/>
          </a:xfrm>
          <a:prstGeom prst="rect">
            <a:avLst/>
          </a:prstGeom>
          <a:solidFill>
            <a:srgbClr val="FF99CC"/>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13" name="正方形/長方形 12"/>
          <p:cNvSpPr/>
          <p:nvPr/>
        </p:nvSpPr>
        <p:spPr bwMode="auto">
          <a:xfrm>
            <a:off x="1197916" y="3136965"/>
            <a:ext cx="1141266" cy="124826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b="1" dirty="0">
                <a:solidFill>
                  <a:srgbClr val="C00000"/>
                </a:solidFill>
                <a:latin typeface="ＤＨＰ特太ゴシック体" panose="020B0500000000000000" pitchFamily="50" charset="-128"/>
                <a:ea typeface="ＤＨＰ特太ゴシック体" panose="020B0500000000000000" pitchFamily="50" charset="-128"/>
              </a:rPr>
              <a:t>リスク</a:t>
            </a:r>
            <a:endParaRPr lang="en-US" altLang="ja-JP" sz="2215" b="1" dirty="0">
              <a:solidFill>
                <a:srgbClr val="C00000"/>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en-US" altLang="ja-JP" sz="2215" b="1" dirty="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2215" b="1" dirty="0">
                <a:solidFill>
                  <a:srgbClr val="C00000"/>
                </a:solidFill>
                <a:latin typeface="ＤＨＰ特太ゴシック体" panose="020B0500000000000000" pitchFamily="50" charset="-128"/>
                <a:ea typeface="ＤＨＰ特太ゴシック体" panose="020B0500000000000000" pitchFamily="50" charset="-128"/>
              </a:rPr>
              <a:t>危険</a:t>
            </a:r>
            <a:r>
              <a:rPr lang="en-US" altLang="ja-JP" sz="2215" b="1" dirty="0">
                <a:solidFill>
                  <a:srgbClr val="C00000"/>
                </a:solidFill>
                <a:latin typeface="ＤＨＰ特太ゴシック体" panose="020B0500000000000000" pitchFamily="50" charset="-128"/>
                <a:ea typeface="ＤＨＰ特太ゴシック体" panose="020B0500000000000000" pitchFamily="50" charset="-128"/>
              </a:rPr>
              <a:t>〉</a:t>
            </a:r>
            <a:endParaRPr lang="ja-JP" altLang="en-US" sz="2215" b="1"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4" name="正方形/長方形 13"/>
          <p:cNvSpPr/>
          <p:nvPr/>
        </p:nvSpPr>
        <p:spPr bwMode="auto">
          <a:xfrm>
            <a:off x="3773326" y="2477254"/>
            <a:ext cx="1559334" cy="124826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solidFill>
                  <a:srgbClr val="660033"/>
                </a:solidFill>
                <a:latin typeface="ＤＨＰ特太ゴシック体" panose="020B0500000000000000" pitchFamily="50" charset="-128"/>
                <a:ea typeface="ＤＨＰ特太ゴシック体" panose="020B0500000000000000" pitchFamily="50" charset="-128"/>
              </a:rPr>
              <a:t>リスク</a:t>
            </a:r>
            <a:endParaRPr lang="en-US" altLang="ja-JP" sz="2215" dirty="0">
              <a:solidFill>
                <a:srgbClr val="660033"/>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ja-JP" altLang="en-US" sz="2215" dirty="0">
                <a:solidFill>
                  <a:srgbClr val="660033"/>
                </a:solidFill>
                <a:latin typeface="ＤＨＰ特太ゴシック体" panose="020B0500000000000000" pitchFamily="50" charset="-128"/>
                <a:ea typeface="ＤＨＰ特太ゴシック体" panose="020B0500000000000000" pitchFamily="50" charset="-128"/>
              </a:rPr>
              <a:t>アセスメント</a:t>
            </a:r>
            <a:endParaRPr lang="en-US" altLang="ja-JP" sz="2215" dirty="0">
              <a:solidFill>
                <a:srgbClr val="660033"/>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ja-JP" altLang="en-US" sz="2215" dirty="0">
                <a:solidFill>
                  <a:srgbClr val="660033"/>
                </a:solidFill>
                <a:latin typeface="ＤＨＰ特太ゴシック体" panose="020B0500000000000000" pitchFamily="50" charset="-128"/>
                <a:ea typeface="ＤＨＰ特太ゴシック体" panose="020B0500000000000000" pitchFamily="50" charset="-128"/>
              </a:rPr>
              <a:t>（</a:t>
            </a:r>
            <a:r>
              <a:rPr lang="en-US" altLang="ja-JP" sz="2215" dirty="0">
                <a:solidFill>
                  <a:srgbClr val="660033"/>
                </a:solidFill>
                <a:latin typeface="ＤＨＰ特太ゴシック体" panose="020B0500000000000000" pitchFamily="50" charset="-128"/>
                <a:ea typeface="ＤＨＰ特太ゴシック体" panose="020B0500000000000000" pitchFamily="50" charset="-128"/>
              </a:rPr>
              <a:t>RA</a:t>
            </a:r>
            <a:r>
              <a:rPr lang="ja-JP" altLang="en-US" sz="2215" dirty="0">
                <a:solidFill>
                  <a:srgbClr val="660033"/>
                </a:solidFill>
                <a:latin typeface="ＤＨＰ特太ゴシック体" panose="020B0500000000000000" pitchFamily="50" charset="-128"/>
                <a:ea typeface="ＤＨＰ特太ゴシック体" panose="020B0500000000000000" pitchFamily="50" charset="-128"/>
              </a:rPr>
              <a:t>）</a:t>
            </a:r>
          </a:p>
        </p:txBody>
      </p:sp>
      <p:sp>
        <p:nvSpPr>
          <p:cNvPr id="15" name="正方形/長方形 14"/>
          <p:cNvSpPr/>
          <p:nvPr/>
        </p:nvSpPr>
        <p:spPr bwMode="auto">
          <a:xfrm>
            <a:off x="3930038" y="4442469"/>
            <a:ext cx="1299775" cy="101037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solidFill>
                  <a:srgbClr val="C00000"/>
                </a:solidFill>
                <a:latin typeface="ＤＨＰ特太ゴシック体" panose="020B0500000000000000" pitchFamily="50" charset="-128"/>
                <a:ea typeface="ＤＨＰ特太ゴシック体" panose="020B0500000000000000" pitchFamily="50" charset="-128"/>
              </a:rPr>
              <a:t>残留リスク</a:t>
            </a:r>
            <a:endParaRPr lang="en-US" altLang="ja-JP" sz="2215" dirty="0">
              <a:solidFill>
                <a:srgbClr val="C00000"/>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en-US" altLang="ja-JP" sz="2215" dirty="0">
                <a:solidFill>
                  <a:srgbClr val="C00000"/>
                </a:solidFill>
                <a:latin typeface="ＤＨＰ特太ゴシック体" panose="020B0500000000000000" pitchFamily="50" charset="-128"/>
                <a:ea typeface="ＤＨＰ特太ゴシック体" panose="020B0500000000000000" pitchFamily="50" charset="-128"/>
              </a:rPr>
              <a:t>〈</a:t>
            </a:r>
            <a:r>
              <a:rPr lang="ja-JP" altLang="en-US" sz="2215" dirty="0">
                <a:solidFill>
                  <a:srgbClr val="C00000"/>
                </a:solidFill>
                <a:latin typeface="ＤＨＰ特太ゴシック体" panose="020B0500000000000000" pitchFamily="50" charset="-128"/>
                <a:ea typeface="ＤＨＰ特太ゴシック体" panose="020B0500000000000000" pitchFamily="50" charset="-128"/>
              </a:rPr>
              <a:t>残った危険</a:t>
            </a:r>
            <a:r>
              <a:rPr lang="en-US" altLang="ja-JP" sz="2215" dirty="0">
                <a:solidFill>
                  <a:srgbClr val="C00000"/>
                </a:solidFill>
                <a:latin typeface="ＤＨＰ特太ゴシック体" panose="020B0500000000000000" pitchFamily="50" charset="-128"/>
                <a:ea typeface="ＤＨＰ特太ゴシック体" panose="020B0500000000000000" pitchFamily="50" charset="-128"/>
              </a:rPr>
              <a:t>〉</a:t>
            </a:r>
            <a:endParaRPr lang="ja-JP" altLang="en-US" sz="2215"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7" name="正方形/長方形 16"/>
          <p:cNvSpPr/>
          <p:nvPr/>
        </p:nvSpPr>
        <p:spPr bwMode="auto">
          <a:xfrm>
            <a:off x="6675220" y="4058184"/>
            <a:ext cx="1141266" cy="827182"/>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en-US" altLang="ja-JP" dirty="0">
              <a:latin typeface="Arial" charset="0"/>
              <a:ea typeface="ＭＳ Ｐゴシック" pitchFamily="50" charset="-128"/>
            </a:endParaRPr>
          </a:p>
        </p:txBody>
      </p:sp>
      <p:sp>
        <p:nvSpPr>
          <p:cNvPr id="18" name="正方形/長方形 17"/>
          <p:cNvSpPr/>
          <p:nvPr/>
        </p:nvSpPr>
        <p:spPr bwMode="auto">
          <a:xfrm>
            <a:off x="6721462" y="4475214"/>
            <a:ext cx="1141266" cy="555835"/>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en-US" altLang="ja-JP" sz="2215" dirty="0">
                <a:solidFill>
                  <a:srgbClr val="0000FF"/>
                </a:solidFill>
                <a:latin typeface="ＤＨＰ特太ゴシック体" panose="020B0500000000000000" pitchFamily="50" charset="-128"/>
                <a:ea typeface="ＤＨＰ特太ゴシック体" panose="020B0500000000000000" pitchFamily="50" charset="-128"/>
              </a:rPr>
              <a:t>K</a:t>
            </a:r>
            <a:r>
              <a:rPr lang="ja-JP" altLang="en-US" sz="2215" dirty="0">
                <a:solidFill>
                  <a:srgbClr val="0000FF"/>
                </a:solidFill>
                <a:latin typeface="ＤＨＰ特太ゴシック体" panose="020B0500000000000000" pitchFamily="50" charset="-128"/>
                <a:ea typeface="ＤＨＰ特太ゴシック体" panose="020B0500000000000000" pitchFamily="50" charset="-128"/>
              </a:rPr>
              <a:t>　</a:t>
            </a:r>
            <a:r>
              <a:rPr lang="en-US" altLang="ja-JP" sz="2215" dirty="0">
                <a:solidFill>
                  <a:srgbClr val="0000FF"/>
                </a:solidFill>
                <a:latin typeface="ＤＨＰ特太ゴシック体" panose="020B0500000000000000" pitchFamily="50" charset="-128"/>
                <a:ea typeface="ＤＨＰ特太ゴシック体" panose="020B0500000000000000" pitchFamily="50" charset="-128"/>
              </a:rPr>
              <a:t>Y</a:t>
            </a:r>
          </a:p>
          <a:p>
            <a:pPr algn="ctr" fontAlgn="base">
              <a:spcBef>
                <a:spcPct val="0"/>
              </a:spcBef>
              <a:spcAft>
                <a:spcPct val="0"/>
              </a:spcAft>
            </a:pPr>
            <a:r>
              <a:rPr lang="en-US" altLang="ja-JP" sz="2215" dirty="0">
                <a:solidFill>
                  <a:srgbClr val="0000FF"/>
                </a:solidFill>
                <a:latin typeface="ＤＨＰ特太ゴシック体" panose="020B0500000000000000" pitchFamily="50" charset="-128"/>
                <a:ea typeface="ＤＨＰ特太ゴシック体" panose="020B0500000000000000" pitchFamily="50" charset="-128"/>
              </a:rPr>
              <a:t>〈</a:t>
            </a:r>
            <a:r>
              <a:rPr lang="ja-JP" altLang="en-US" sz="2215" dirty="0">
                <a:solidFill>
                  <a:srgbClr val="0000FF"/>
                </a:solidFill>
                <a:latin typeface="ＤＨＰ特太ゴシック体" panose="020B0500000000000000" pitchFamily="50" charset="-128"/>
                <a:ea typeface="ＤＨＰ特太ゴシック体" panose="020B0500000000000000" pitchFamily="50" charset="-128"/>
              </a:rPr>
              <a:t>危険予知</a:t>
            </a:r>
            <a:r>
              <a:rPr lang="en-US" altLang="ja-JP" sz="2215" dirty="0">
                <a:solidFill>
                  <a:srgbClr val="0000FF"/>
                </a:solidFill>
                <a:latin typeface="ＤＨＰ特太ゴシック体" panose="020B0500000000000000" pitchFamily="50" charset="-128"/>
                <a:ea typeface="ＤＨＰ特太ゴシック体" panose="020B0500000000000000" pitchFamily="50" charset="-128"/>
              </a:rPr>
              <a:t>〉</a:t>
            </a:r>
            <a:endParaRPr lang="ja-JP" altLang="en-US" sz="2215" dirty="0">
              <a:solidFill>
                <a:srgbClr val="0000FF"/>
              </a:solidFill>
              <a:latin typeface="ＤＨＰ特太ゴシック体" panose="020B0500000000000000" pitchFamily="50" charset="-128"/>
              <a:ea typeface="ＤＨＰ特太ゴシック体" panose="020B0500000000000000" pitchFamily="50" charset="-128"/>
            </a:endParaRPr>
          </a:p>
        </p:txBody>
      </p:sp>
      <p:sp>
        <p:nvSpPr>
          <p:cNvPr id="19" name="正方形/長方形 18"/>
          <p:cNvSpPr/>
          <p:nvPr/>
        </p:nvSpPr>
        <p:spPr bwMode="auto">
          <a:xfrm>
            <a:off x="6763231" y="5249189"/>
            <a:ext cx="1141266" cy="30587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en-US" altLang="ja-JP" dirty="0">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ja-JP" altLang="en-US" sz="2215" dirty="0">
                <a:solidFill>
                  <a:srgbClr val="C00000"/>
                </a:solidFill>
                <a:latin typeface="ＤＨＰ特太ゴシック体" panose="020B0500000000000000" pitchFamily="50" charset="-128"/>
                <a:ea typeface="ＤＨＰ特太ゴシック体" panose="020B0500000000000000" pitchFamily="50" charset="-128"/>
              </a:rPr>
              <a:t>許容リスク</a:t>
            </a:r>
            <a:endParaRPr lang="en-US" altLang="ja-JP" sz="2215" dirty="0">
              <a:solidFill>
                <a:srgbClr val="C00000"/>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endParaRPr lang="ja-JP" altLang="en-US" dirty="0">
              <a:latin typeface="Arial" charset="0"/>
              <a:ea typeface="ＭＳ Ｐゴシック" pitchFamily="50" charset="-128"/>
            </a:endParaRPr>
          </a:p>
        </p:txBody>
      </p:sp>
      <p:sp>
        <p:nvSpPr>
          <p:cNvPr id="8" name="右矢印 7"/>
          <p:cNvSpPr/>
          <p:nvPr/>
        </p:nvSpPr>
        <p:spPr bwMode="auto">
          <a:xfrm>
            <a:off x="2827674" y="3588718"/>
            <a:ext cx="627421" cy="447353"/>
          </a:xfrm>
          <a:prstGeom prst="rightArrow">
            <a:avLst/>
          </a:prstGeom>
          <a:solidFill>
            <a:schemeClr val="accent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20" name="右矢印 19"/>
          <p:cNvSpPr/>
          <p:nvPr/>
        </p:nvSpPr>
        <p:spPr bwMode="auto">
          <a:xfrm>
            <a:off x="5637023" y="3588718"/>
            <a:ext cx="611213" cy="447353"/>
          </a:xfrm>
          <a:prstGeom prst="rightArrow">
            <a:avLst/>
          </a:prstGeom>
          <a:solidFill>
            <a:schemeClr val="accent1"/>
          </a:solidFill>
          <a:ln w="25400" cap="flat" cmpd="sng" algn="ctr">
            <a:solidFill>
              <a:schemeClr val="tx1"/>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endParaRPr lang="ja-JP" altLang="en-US">
              <a:latin typeface="Arial" charset="0"/>
              <a:ea typeface="ＭＳ Ｐゴシック" pitchFamily="50" charset="-128"/>
            </a:endParaRPr>
          </a:p>
        </p:txBody>
      </p:sp>
      <p:sp>
        <p:nvSpPr>
          <p:cNvPr id="21" name="正方形/長方形 20"/>
          <p:cNvSpPr/>
          <p:nvPr/>
        </p:nvSpPr>
        <p:spPr bwMode="auto">
          <a:xfrm>
            <a:off x="2692110" y="2992855"/>
            <a:ext cx="844062" cy="540913"/>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latin typeface="ＤＨＰ特太ゴシック体" panose="020B0500000000000000" pitchFamily="50" charset="-128"/>
                <a:ea typeface="ＤＨＰ特太ゴシック体" panose="020B0500000000000000" pitchFamily="50" charset="-128"/>
              </a:rPr>
              <a:t>計画</a:t>
            </a:r>
          </a:p>
        </p:txBody>
      </p:sp>
      <p:sp>
        <p:nvSpPr>
          <p:cNvPr id="22" name="正方形/長方形 21"/>
          <p:cNvSpPr/>
          <p:nvPr/>
        </p:nvSpPr>
        <p:spPr bwMode="auto">
          <a:xfrm>
            <a:off x="5502924" y="3034575"/>
            <a:ext cx="844062" cy="540913"/>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latin typeface="ＤＨＰ特太ゴシック体" panose="020B0500000000000000" pitchFamily="50" charset="-128"/>
                <a:ea typeface="ＤＨＰ特太ゴシック体" panose="020B0500000000000000" pitchFamily="50" charset="-128"/>
              </a:rPr>
              <a:t>作業</a:t>
            </a:r>
          </a:p>
        </p:txBody>
      </p:sp>
      <p:sp>
        <p:nvSpPr>
          <p:cNvPr id="23" name="正方形/長方形 22"/>
          <p:cNvSpPr/>
          <p:nvPr/>
        </p:nvSpPr>
        <p:spPr bwMode="auto">
          <a:xfrm>
            <a:off x="6508733" y="2463196"/>
            <a:ext cx="1562129" cy="1248260"/>
          </a:xfrm>
          <a:prstGeom prst="rect">
            <a:avLst/>
          </a:prstGeom>
          <a:noFill/>
          <a:ln w="25400" cap="flat" cmpd="sng" algn="ctr">
            <a:no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algn="ctr" fontAlgn="base">
              <a:spcBef>
                <a:spcPct val="0"/>
              </a:spcBef>
              <a:spcAft>
                <a:spcPct val="0"/>
              </a:spcAft>
            </a:pPr>
            <a:r>
              <a:rPr lang="ja-JP" altLang="en-US" sz="2215" dirty="0">
                <a:solidFill>
                  <a:srgbClr val="008000"/>
                </a:solidFill>
                <a:latin typeface="ＤＨＰ特太ゴシック体" panose="020B0500000000000000" pitchFamily="50" charset="-128"/>
                <a:ea typeface="ＤＨＰ特太ゴシック体" panose="020B0500000000000000" pitchFamily="50" charset="-128"/>
              </a:rPr>
              <a:t>リスク</a:t>
            </a:r>
            <a:endParaRPr lang="en-US" altLang="ja-JP" sz="2215" dirty="0">
              <a:solidFill>
                <a:srgbClr val="008000"/>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ja-JP" altLang="en-US" sz="2215" dirty="0">
                <a:solidFill>
                  <a:srgbClr val="008000"/>
                </a:solidFill>
                <a:latin typeface="ＤＨＰ特太ゴシック体" panose="020B0500000000000000" pitchFamily="50" charset="-128"/>
                <a:ea typeface="ＤＨＰ特太ゴシック体" panose="020B0500000000000000" pitchFamily="50" charset="-128"/>
              </a:rPr>
              <a:t>アセスメント</a:t>
            </a:r>
            <a:endParaRPr lang="en-US" altLang="ja-JP" sz="2215" dirty="0">
              <a:solidFill>
                <a:srgbClr val="008000"/>
              </a:solidFill>
              <a:latin typeface="ＤＨＰ特太ゴシック体" panose="020B0500000000000000" pitchFamily="50" charset="-128"/>
              <a:ea typeface="ＤＨＰ特太ゴシック体" panose="020B0500000000000000" pitchFamily="50" charset="-128"/>
            </a:endParaRPr>
          </a:p>
          <a:p>
            <a:pPr algn="ctr" fontAlgn="base">
              <a:spcBef>
                <a:spcPct val="0"/>
              </a:spcBef>
              <a:spcAft>
                <a:spcPct val="0"/>
              </a:spcAft>
            </a:pPr>
            <a:r>
              <a:rPr lang="ja-JP" altLang="en-US" sz="2215" dirty="0">
                <a:solidFill>
                  <a:srgbClr val="008000"/>
                </a:solidFill>
                <a:latin typeface="ＤＨＰ特太ゴシック体" panose="020B0500000000000000" pitchFamily="50" charset="-128"/>
                <a:ea typeface="ＤＨＰ特太ゴシック体" panose="020B0500000000000000" pitchFamily="50" charset="-128"/>
              </a:rPr>
              <a:t>（</a:t>
            </a:r>
            <a:r>
              <a:rPr lang="en-US" altLang="ja-JP" sz="2215" dirty="0">
                <a:solidFill>
                  <a:srgbClr val="008000"/>
                </a:solidFill>
                <a:latin typeface="ＤＨＰ特太ゴシック体" panose="020B0500000000000000" pitchFamily="50" charset="-128"/>
                <a:ea typeface="ＤＨＰ特太ゴシック体" panose="020B0500000000000000" pitchFamily="50" charset="-128"/>
              </a:rPr>
              <a:t>RA</a:t>
            </a:r>
            <a:r>
              <a:rPr lang="ja-JP" altLang="en-US" sz="2215" dirty="0">
                <a:solidFill>
                  <a:srgbClr val="008000"/>
                </a:solidFill>
                <a:latin typeface="ＤＨＰ特太ゴシック体" panose="020B0500000000000000" pitchFamily="50" charset="-128"/>
                <a:ea typeface="ＤＨＰ特太ゴシック体" panose="020B0500000000000000" pitchFamily="50" charset="-128"/>
              </a:rPr>
              <a:t>）</a:t>
            </a: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31</a:t>
            </a:fld>
            <a:endParaRPr lang="ja-JP" altLang="en-US"/>
          </a:p>
        </p:txBody>
      </p:sp>
    </p:spTree>
    <p:extLst>
      <p:ext uri="{BB962C8B-B14F-4D97-AF65-F5344CB8AC3E}">
        <p14:creationId xmlns:p14="http://schemas.microsoft.com/office/powerpoint/2010/main" val="4188718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3586"/>
          </a:xfrm>
        </p:spPr>
        <p:txBody>
          <a:bodyPr>
            <a:normAutofit/>
          </a:bodyPr>
          <a:lstStyle/>
          <a:p>
            <a:r>
              <a:rPr kumimoji="1" lang="ja-JP" altLang="en-US" sz="4800" b="1" dirty="0" smtClean="0">
                <a:solidFill>
                  <a:srgbClr val="002060"/>
                </a:solidFill>
                <a:latin typeface="HGP創英角ｺﾞｼｯｸUB" panose="020B0900000000000000" pitchFamily="50" charset="-128"/>
                <a:ea typeface="HGP創英角ｺﾞｼｯｸUB" panose="020B0900000000000000" pitchFamily="50" charset="-128"/>
              </a:rPr>
              <a:t>５．社会保険について</a:t>
            </a:r>
            <a:endParaRPr kumimoji="1" lang="ja-JP" altLang="en-US" sz="4800" b="1"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457200" y="2204864"/>
            <a:ext cx="8229600" cy="3921299"/>
          </a:xfrm>
        </p:spPr>
        <p:txBody>
          <a:bodyPr>
            <a:normAutofit/>
          </a:bodyPr>
          <a:lstStyle/>
          <a:p>
            <a:r>
              <a:rPr kumimoji="1" lang="ja-JP" altLang="en-US" sz="2800" dirty="0" smtClean="0"/>
              <a:t>いわゆる</a:t>
            </a:r>
            <a:r>
              <a:rPr kumimoji="1" lang="ja-JP" altLang="en-US" sz="2800" dirty="0" smtClean="0">
                <a:solidFill>
                  <a:srgbClr val="0000FF"/>
                </a:solidFill>
              </a:rPr>
              <a:t>公的保険</a:t>
            </a:r>
            <a:r>
              <a:rPr kumimoji="1" lang="ja-JP" altLang="en-US" sz="2800" dirty="0" smtClean="0"/>
              <a:t>のことを指す。</a:t>
            </a:r>
            <a:endParaRPr kumimoji="1" lang="en-US" altLang="ja-JP" sz="2800" dirty="0" smtClean="0"/>
          </a:p>
          <a:p>
            <a:r>
              <a:rPr kumimoji="1" lang="ja-JP" altLang="en-US" sz="2800" dirty="0" smtClean="0">
                <a:solidFill>
                  <a:srgbClr val="0000FF"/>
                </a:solidFill>
              </a:rPr>
              <a:t>狭義の意味</a:t>
            </a:r>
            <a:r>
              <a:rPr kumimoji="1" lang="ja-JP" altLang="en-US" sz="2800" dirty="0" smtClean="0"/>
              <a:t>の社会保険とは、</a:t>
            </a:r>
            <a:r>
              <a:rPr kumimoji="1" lang="ja-JP" altLang="en-US" sz="2800" b="1" u="sng" dirty="0" smtClean="0">
                <a:solidFill>
                  <a:srgbClr val="0000FF"/>
                </a:solidFill>
              </a:rPr>
              <a:t>健康保険</a:t>
            </a:r>
            <a:r>
              <a:rPr kumimoji="1" lang="ja-JP" altLang="en-US" sz="2800" b="1" dirty="0" smtClean="0">
                <a:solidFill>
                  <a:srgbClr val="0000FF"/>
                </a:solidFill>
              </a:rPr>
              <a:t>、</a:t>
            </a:r>
            <a:r>
              <a:rPr kumimoji="1" lang="ja-JP" altLang="en-US" sz="2800" b="1" u="sng" dirty="0" smtClean="0">
                <a:solidFill>
                  <a:srgbClr val="0000FF"/>
                </a:solidFill>
              </a:rPr>
              <a:t>厚生年金保険</a:t>
            </a:r>
            <a:r>
              <a:rPr kumimoji="1" lang="ja-JP" altLang="en-US" sz="2800" b="1" dirty="0" smtClean="0">
                <a:solidFill>
                  <a:srgbClr val="0000FF"/>
                </a:solidFill>
              </a:rPr>
              <a:t>、国民年金</a:t>
            </a:r>
            <a:r>
              <a:rPr kumimoji="1" lang="ja-JP" altLang="en-US" sz="2800" dirty="0" smtClean="0"/>
              <a:t>を指す。</a:t>
            </a:r>
            <a:endParaRPr kumimoji="1" lang="en-US" altLang="ja-JP" sz="2800" dirty="0" smtClean="0"/>
          </a:p>
          <a:p>
            <a:r>
              <a:rPr kumimoji="1" lang="ja-JP" altLang="en-US" sz="2800" dirty="0" smtClean="0">
                <a:solidFill>
                  <a:srgbClr val="0000FF"/>
                </a:solidFill>
              </a:rPr>
              <a:t>広義</a:t>
            </a:r>
            <a:r>
              <a:rPr lang="ja-JP" altLang="en-US" sz="2800" dirty="0">
                <a:solidFill>
                  <a:srgbClr val="0000FF"/>
                </a:solidFill>
              </a:rPr>
              <a:t>の意味</a:t>
            </a:r>
            <a:r>
              <a:rPr lang="ja-JP" altLang="en-US" sz="2800" dirty="0"/>
              <a:t>の社会</a:t>
            </a:r>
            <a:r>
              <a:rPr lang="ja-JP" altLang="en-US" sz="2800" dirty="0" smtClean="0"/>
              <a:t>保険では、これに</a:t>
            </a:r>
            <a:r>
              <a:rPr lang="ja-JP" altLang="en-US" sz="2800" b="1" dirty="0" smtClean="0">
                <a:solidFill>
                  <a:srgbClr val="0000FF"/>
                </a:solidFill>
              </a:rPr>
              <a:t>労災保険</a:t>
            </a:r>
            <a:r>
              <a:rPr lang="ja-JP" altLang="en-US" sz="2800" dirty="0" smtClean="0"/>
              <a:t>と</a:t>
            </a:r>
            <a:r>
              <a:rPr lang="ja-JP" altLang="en-US" sz="2800" b="1" u="sng" dirty="0" smtClean="0">
                <a:solidFill>
                  <a:srgbClr val="0000FF"/>
                </a:solidFill>
              </a:rPr>
              <a:t>雇用保険</a:t>
            </a:r>
            <a:r>
              <a:rPr lang="ja-JP" altLang="en-US" sz="2800" dirty="0" smtClean="0"/>
              <a:t>を加える。</a:t>
            </a:r>
            <a:endParaRPr lang="en-US" altLang="ja-JP" sz="2800" dirty="0" smtClean="0"/>
          </a:p>
          <a:p>
            <a:r>
              <a:rPr kumimoji="1" lang="ja-JP" altLang="en-US" sz="2800" dirty="0" smtClean="0"/>
              <a:t>今般</a:t>
            </a:r>
            <a:r>
              <a:rPr kumimoji="1" lang="ja-JP" altLang="en-US" sz="2800" dirty="0" smtClean="0">
                <a:solidFill>
                  <a:srgbClr val="FF0000"/>
                </a:solidFill>
              </a:rPr>
              <a:t>国土交通省</a:t>
            </a:r>
            <a:r>
              <a:rPr kumimoji="1" lang="ja-JP" altLang="en-US" sz="2800" dirty="0" smtClean="0"/>
              <a:t>が「社会保険未加入問題」として建設業界に対策を求めている「</a:t>
            </a:r>
            <a:r>
              <a:rPr lang="ja-JP" altLang="en-US" sz="2800" dirty="0"/>
              <a:t>社会</a:t>
            </a:r>
            <a:r>
              <a:rPr lang="ja-JP" altLang="en-US" sz="2800" dirty="0" smtClean="0"/>
              <a:t>保険」とは、その内の</a:t>
            </a:r>
            <a:r>
              <a:rPr lang="ja-JP" altLang="en-US" sz="2800" b="1" dirty="0" smtClean="0">
                <a:solidFill>
                  <a:srgbClr val="FF0000"/>
                </a:solidFill>
              </a:rPr>
              <a:t>「雇用保険」、「健康保険」、「厚生</a:t>
            </a:r>
            <a:r>
              <a:rPr lang="ja-JP" altLang="en-US" sz="2800" b="1" dirty="0">
                <a:solidFill>
                  <a:srgbClr val="FF0000"/>
                </a:solidFill>
              </a:rPr>
              <a:t>年金</a:t>
            </a:r>
            <a:r>
              <a:rPr lang="ja-JP" altLang="en-US" sz="2800" b="1" dirty="0" smtClean="0">
                <a:solidFill>
                  <a:srgbClr val="FF0000"/>
                </a:solidFill>
              </a:rPr>
              <a:t>保険」</a:t>
            </a:r>
            <a:r>
              <a:rPr lang="ja-JP" altLang="en-US" sz="2800" dirty="0" smtClean="0"/>
              <a:t>を対象にしている。</a:t>
            </a:r>
            <a:endParaRPr kumimoji="1" lang="ja-JP" altLang="en-US" sz="2800" dirty="0"/>
          </a:p>
        </p:txBody>
      </p:sp>
      <p:sp>
        <p:nvSpPr>
          <p:cNvPr id="6" name="タイトル 1"/>
          <p:cNvSpPr txBox="1">
            <a:spLocks/>
          </p:cNvSpPr>
          <p:nvPr/>
        </p:nvSpPr>
        <p:spPr>
          <a:xfrm>
            <a:off x="457200" y="1298412"/>
            <a:ext cx="8229600" cy="793586"/>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fontAlgn="auto">
              <a:spcAft>
                <a:spcPts val="0"/>
              </a:spcAft>
            </a:pPr>
            <a:r>
              <a:rPr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（１）社会保険とは</a:t>
            </a:r>
            <a:endParaRPr lang="ja-JP" altLang="en-US" b="1"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32</a:t>
            </a:fld>
            <a:endParaRPr lang="ja-JP" altLang="en-US"/>
          </a:p>
        </p:txBody>
      </p:sp>
    </p:spTree>
    <p:extLst>
      <p:ext uri="{BB962C8B-B14F-4D97-AF65-F5344CB8AC3E}">
        <p14:creationId xmlns:p14="http://schemas.microsoft.com/office/powerpoint/2010/main" val="2977735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819224"/>
          </a:xfrm>
        </p:spPr>
        <p:txBody>
          <a:bodyPr/>
          <a:lstStyle/>
          <a:p>
            <a:r>
              <a:rPr kumimoji="1"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（２）なぜ</a:t>
            </a:r>
            <a:r>
              <a:rPr lang="ja-JP" altLang="en-US" b="1" dirty="0">
                <a:solidFill>
                  <a:srgbClr val="0000FF"/>
                </a:solidFill>
                <a:latin typeface="HGP創英角ｺﾞｼｯｸUB" panose="020B0900000000000000" pitchFamily="50" charset="-128"/>
                <a:ea typeface="HGP創英角ｺﾞｼｯｸUB" panose="020B0900000000000000" pitchFamily="50" charset="-128"/>
              </a:rPr>
              <a:t>社会</a:t>
            </a:r>
            <a:r>
              <a:rPr kumimoji="1"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保険加入が必要か</a:t>
            </a:r>
            <a:endParaRPr kumimoji="1" lang="ja-JP" altLang="en-US" b="1"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299103" y="1700808"/>
            <a:ext cx="8545794" cy="4425355"/>
          </a:xfrm>
        </p:spPr>
        <p:txBody>
          <a:bodyPr>
            <a:normAutofit/>
          </a:bodyPr>
          <a:lstStyle/>
          <a:p>
            <a:r>
              <a:rPr kumimoji="1" lang="ja-JP" altLang="en-US" sz="2800" dirty="0" smtClean="0"/>
              <a:t>保険加入の徹底は、建設業界に</a:t>
            </a:r>
            <a:r>
              <a:rPr kumimoji="1" lang="ja-JP" altLang="en-US" sz="2800" dirty="0" smtClean="0">
                <a:solidFill>
                  <a:srgbClr val="0000FF"/>
                </a:solidFill>
              </a:rPr>
              <a:t>新たな規制をかけようというものではない</a:t>
            </a:r>
            <a:r>
              <a:rPr kumimoji="1" lang="ja-JP" altLang="en-US" sz="2800" dirty="0" smtClean="0"/>
              <a:t>。</a:t>
            </a:r>
            <a:endParaRPr kumimoji="1" lang="en-US" altLang="ja-JP" sz="2800" dirty="0" smtClean="0"/>
          </a:p>
          <a:p>
            <a:r>
              <a:rPr kumimoji="1" lang="ja-JP" altLang="en-US" sz="2800" dirty="0" smtClean="0"/>
              <a:t>そもそも、</a:t>
            </a:r>
            <a:r>
              <a:rPr lang="ja-JP" altLang="en-US" sz="2800" dirty="0" smtClean="0"/>
              <a:t>保険加入は、けがや失業のリスクを担保し、病気に備え、老後の生活の糧を確保するなどの、</a:t>
            </a:r>
            <a:r>
              <a:rPr lang="ja-JP" altLang="en-US" sz="2800" b="1" dirty="0" smtClean="0">
                <a:solidFill>
                  <a:srgbClr val="0000FF"/>
                </a:solidFill>
              </a:rPr>
              <a:t>国民が安心して暮らすための基本ともいえる社会保障制度、いいかえれば、国民の基本的な権利である。</a:t>
            </a:r>
            <a:endParaRPr lang="en-US" altLang="ja-JP" sz="2800" b="1" dirty="0" smtClean="0">
              <a:solidFill>
                <a:srgbClr val="0000FF"/>
              </a:solidFill>
            </a:endParaRPr>
          </a:p>
          <a:p>
            <a:r>
              <a:rPr kumimoji="1" lang="ja-JP" altLang="en-US" sz="2800" dirty="0" smtClean="0"/>
              <a:t>そして、</a:t>
            </a:r>
            <a:r>
              <a:rPr kumimoji="1" lang="ja-JP" altLang="en-US" sz="2800" b="1" dirty="0" smtClean="0">
                <a:solidFill>
                  <a:srgbClr val="FF3300"/>
                </a:solidFill>
              </a:rPr>
              <a:t>その費用を負担することは人を雇用する組織の義務</a:t>
            </a:r>
            <a:r>
              <a:rPr kumimoji="1" lang="ja-JP" altLang="en-US" sz="2800" dirty="0" smtClean="0"/>
              <a:t>である。</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33</a:t>
            </a:fld>
            <a:endParaRPr lang="ja-JP" altLang="en-US"/>
          </a:p>
        </p:txBody>
      </p:sp>
    </p:spTree>
    <p:extLst>
      <p:ext uri="{BB962C8B-B14F-4D97-AF65-F5344CB8AC3E}">
        <p14:creationId xmlns:p14="http://schemas.microsoft.com/office/powerpoint/2010/main" val="231803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465" y="116632"/>
            <a:ext cx="8619015" cy="1332551"/>
          </a:xfrm>
        </p:spPr>
        <p:txBody>
          <a:bodyPr/>
          <a:lstStyle/>
          <a:p>
            <a:r>
              <a:rPr kumimoji="1"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（３）なぜ国土交通省が</a:t>
            </a:r>
            <a:r>
              <a:rPr lang="ja-JP" altLang="en-US" b="1" dirty="0">
                <a:solidFill>
                  <a:srgbClr val="0000FF"/>
                </a:solidFill>
                <a:latin typeface="HGP創英角ｺﾞｼｯｸUB" panose="020B0900000000000000" pitchFamily="50" charset="-128"/>
                <a:ea typeface="HGP創英角ｺﾞｼｯｸUB" panose="020B0900000000000000" pitchFamily="50" charset="-128"/>
              </a:rPr>
              <a:t>保険</a:t>
            </a:r>
            <a:r>
              <a:rPr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加入を推進するのか</a:t>
            </a:r>
            <a:endParaRPr kumimoji="1" lang="ja-JP" altLang="en-US" b="1" dirty="0">
              <a:solidFill>
                <a:srgbClr val="0000FF"/>
              </a:solidFill>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p:cNvSpPr>
            <a:spLocks noGrp="1"/>
          </p:cNvSpPr>
          <p:nvPr>
            <p:ph idx="1"/>
          </p:nvPr>
        </p:nvSpPr>
        <p:spPr>
          <a:xfrm>
            <a:off x="395536" y="1700808"/>
            <a:ext cx="8280920" cy="4184376"/>
          </a:xfrm>
        </p:spPr>
        <p:txBody>
          <a:bodyPr>
            <a:normAutofit/>
          </a:bodyPr>
          <a:lstStyle/>
          <a:p>
            <a:r>
              <a:rPr kumimoji="1" lang="ja-JP" altLang="en-US" sz="2800" dirty="0" smtClean="0"/>
              <a:t>建設業において、</a:t>
            </a:r>
            <a:r>
              <a:rPr kumimoji="1" lang="ja-JP" altLang="en-US" sz="2800" dirty="0" smtClean="0">
                <a:solidFill>
                  <a:srgbClr val="FF0000"/>
                </a:solidFill>
              </a:rPr>
              <a:t>医療保険、年金保険、雇用保険の３保険への加入状況が低い</a:t>
            </a:r>
            <a:r>
              <a:rPr kumimoji="1" lang="ja-JP" altLang="en-US" sz="2800" dirty="0" smtClean="0"/>
              <a:t>。このため、</a:t>
            </a:r>
            <a:endParaRPr kumimoji="1" lang="en-US" altLang="ja-JP" sz="2800" dirty="0" smtClean="0"/>
          </a:p>
          <a:p>
            <a:pPr marL="0" indent="0">
              <a:buNone/>
            </a:pPr>
            <a:r>
              <a:rPr kumimoji="1" lang="ja-JP" altLang="en-US" sz="2800" dirty="0" smtClean="0"/>
              <a:t>➀</a:t>
            </a:r>
            <a:r>
              <a:rPr kumimoji="1" lang="ja-JP" altLang="en-US" sz="2800" b="1" dirty="0" smtClean="0">
                <a:solidFill>
                  <a:srgbClr val="0000FF"/>
                </a:solidFill>
              </a:rPr>
              <a:t>適正に法定福利費を負担する企業ほどコスト高となって競争上不利となる現在の不健全な競争市場を改善する必要</a:t>
            </a:r>
            <a:r>
              <a:rPr kumimoji="1" lang="ja-JP" altLang="en-US" sz="2800" dirty="0" smtClean="0"/>
              <a:t>がある。</a:t>
            </a:r>
            <a:endParaRPr kumimoji="1" lang="en-US" altLang="ja-JP" sz="2800" dirty="0" smtClean="0"/>
          </a:p>
          <a:p>
            <a:pPr marL="0" indent="0">
              <a:buNone/>
            </a:pPr>
            <a:r>
              <a:rPr kumimoji="1" lang="ja-JP" altLang="en-US" sz="2800" dirty="0" smtClean="0"/>
              <a:t>➁いざという時に公的保障が確保されない、賃金が低下するなど</a:t>
            </a:r>
            <a:r>
              <a:rPr kumimoji="1" lang="ja-JP" altLang="en-US" sz="2800" b="1" dirty="0" smtClean="0">
                <a:solidFill>
                  <a:srgbClr val="0000FF"/>
                </a:solidFill>
              </a:rPr>
              <a:t>悪化が進む技能労働者の就労環境を改善し、若年者の入職の減少と高齢化に歯止めをかける必要</a:t>
            </a:r>
            <a:r>
              <a:rPr kumimoji="1" lang="ja-JP" altLang="en-US" sz="2800" dirty="0" smtClean="0"/>
              <a:t>がある。</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34</a:t>
            </a:fld>
            <a:endParaRPr lang="ja-JP" altLang="en-US"/>
          </a:p>
        </p:txBody>
      </p:sp>
    </p:spTree>
    <p:extLst>
      <p:ext uri="{BB962C8B-B14F-4D97-AF65-F5344CB8AC3E}">
        <p14:creationId xmlns:p14="http://schemas.microsoft.com/office/powerpoint/2010/main" val="4015735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82491"/>
          </a:xfrm>
        </p:spPr>
        <p:txBody>
          <a:bodyPr/>
          <a:lstStyle/>
          <a:p>
            <a:pPr algn="ctr"/>
            <a:r>
              <a:rPr kumimoji="1" lang="ja-JP" altLang="en-US" b="1" dirty="0" smtClean="0">
                <a:solidFill>
                  <a:srgbClr val="008000"/>
                </a:solidFill>
              </a:rPr>
              <a:t>社会保険加入状況（参考）</a:t>
            </a:r>
            <a:endParaRPr kumimoji="1" lang="ja-JP" altLang="en-US" b="1" dirty="0">
              <a:solidFill>
                <a:srgbClr val="008000"/>
              </a:solidFill>
            </a:endParaRPr>
          </a:p>
        </p:txBody>
      </p:sp>
      <p:sp>
        <p:nvSpPr>
          <p:cNvPr id="3" name="コンテンツ プレースホルダー 2"/>
          <p:cNvSpPr>
            <a:spLocks noGrp="1"/>
          </p:cNvSpPr>
          <p:nvPr>
            <p:ph idx="1"/>
          </p:nvPr>
        </p:nvSpPr>
        <p:spPr>
          <a:xfrm>
            <a:off x="350377" y="1600200"/>
            <a:ext cx="8520157" cy="4525963"/>
          </a:xfrm>
        </p:spPr>
        <p:txBody>
          <a:bodyPr>
            <a:normAutofit/>
          </a:bodyPr>
          <a:lstStyle/>
          <a:p>
            <a:r>
              <a:rPr kumimoji="1" lang="ja-JP" altLang="en-US" sz="2800" dirty="0" smtClean="0"/>
              <a:t>企業別　　　３保険ともに加入　　８４％</a:t>
            </a:r>
            <a:endParaRPr kumimoji="1" lang="en-US" altLang="ja-JP" sz="2800" dirty="0" smtClean="0"/>
          </a:p>
          <a:p>
            <a:pPr marL="0" indent="0">
              <a:buNone/>
            </a:pPr>
            <a:endParaRPr kumimoji="1" lang="en-US" altLang="ja-JP" sz="2800" dirty="0" smtClean="0"/>
          </a:p>
          <a:p>
            <a:r>
              <a:rPr kumimoji="1" lang="ja-JP" altLang="en-US" sz="2800" dirty="0" smtClean="0"/>
              <a:t>労働者別　　元請　　　７８％</a:t>
            </a:r>
            <a:endParaRPr kumimoji="1" lang="en-US" altLang="ja-JP" sz="2800" dirty="0" smtClean="0"/>
          </a:p>
          <a:p>
            <a:pPr marL="0" indent="0">
              <a:buNone/>
            </a:pPr>
            <a:r>
              <a:rPr kumimoji="1" lang="ja-JP" altLang="en-US" sz="2800" dirty="0" smtClean="0"/>
              <a:t>　　　　　　　　　１次　　　　５５％</a:t>
            </a:r>
            <a:endParaRPr kumimoji="1" lang="en-US" altLang="ja-JP" sz="2800" dirty="0" smtClean="0"/>
          </a:p>
          <a:p>
            <a:pPr marL="0" indent="0">
              <a:buNone/>
            </a:pPr>
            <a:r>
              <a:rPr kumimoji="1" lang="ja-JP" altLang="en-US" sz="2800" dirty="0" smtClean="0"/>
              <a:t>　　　　　　　　　２次　　　　４４％</a:t>
            </a:r>
            <a:endParaRPr kumimoji="1" lang="en-US" altLang="ja-JP" sz="2800" dirty="0" smtClean="0"/>
          </a:p>
          <a:p>
            <a:pPr marL="0" indent="0">
              <a:buNone/>
            </a:pPr>
            <a:r>
              <a:rPr kumimoji="1" lang="ja-JP" altLang="en-US" sz="2800" dirty="0" smtClean="0"/>
              <a:t>　　　　　　　　　３次以下　４４％</a:t>
            </a:r>
            <a:endParaRPr kumimoji="1" lang="ja-JP" altLang="en-US" sz="2800" dirty="0"/>
          </a:p>
        </p:txBody>
      </p:sp>
      <p:sp>
        <p:nvSpPr>
          <p:cNvPr id="6" name="正方形/長方形 5"/>
          <p:cNvSpPr/>
          <p:nvPr/>
        </p:nvSpPr>
        <p:spPr bwMode="auto">
          <a:xfrm>
            <a:off x="3529413" y="998210"/>
            <a:ext cx="4392539" cy="378731"/>
          </a:xfrm>
          <a:prstGeom prst="rect">
            <a:avLst/>
          </a:prstGeom>
          <a:noFill/>
          <a:ln w="254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1800" b="0" i="0" u="none" strike="noStrike" cap="none" normalizeH="0" baseline="0" dirty="0" smtClean="0">
                <a:ln>
                  <a:noFill/>
                </a:ln>
                <a:solidFill>
                  <a:schemeClr val="tx1"/>
                </a:solidFill>
                <a:effectLst/>
                <a:latin typeface="Arial" charset="0"/>
                <a:ea typeface="ＭＳ Ｐゴシック" pitchFamily="50" charset="-128"/>
              </a:rPr>
              <a:t>H23</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公共工事労務費調査によるデータ</a:t>
            </a: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35</a:t>
            </a:fld>
            <a:endParaRPr lang="ja-JP" altLang="en-US"/>
          </a:p>
        </p:txBody>
      </p:sp>
    </p:spTree>
    <p:extLst>
      <p:ext uri="{BB962C8B-B14F-4D97-AF65-F5344CB8AC3E}">
        <p14:creationId xmlns:p14="http://schemas.microsoft.com/office/powerpoint/2010/main" val="3125333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solidFill>
                  <a:srgbClr val="0000FF"/>
                </a:solidFill>
                <a:latin typeface="HGP創英角ｺﾞｼｯｸUB" panose="020B0900000000000000" pitchFamily="50" charset="-128"/>
                <a:ea typeface="HGP創英角ｺﾞｼｯｸUB" panose="020B0900000000000000" pitchFamily="50" charset="-128"/>
              </a:rPr>
              <a:t>（４）保険加入義務のある事業所は</a:t>
            </a:r>
            <a:endParaRPr kumimoji="1" lang="ja-JP" altLang="en-US" dirty="0">
              <a:solidFill>
                <a:srgbClr val="0000FF"/>
              </a:solidFill>
            </a:endParaRPr>
          </a:p>
        </p:txBody>
      </p:sp>
      <p:sp>
        <p:nvSpPr>
          <p:cNvPr id="3" name="コンテンツ プレースホルダー 2"/>
          <p:cNvSpPr>
            <a:spLocks noGrp="1"/>
          </p:cNvSpPr>
          <p:nvPr>
            <p:ph idx="1"/>
          </p:nvPr>
        </p:nvSpPr>
        <p:spPr>
          <a:xfrm>
            <a:off x="628650" y="2132855"/>
            <a:ext cx="7886700" cy="4044107"/>
          </a:xfrm>
        </p:spPr>
        <p:txBody>
          <a:bodyPr>
            <a:normAutofit/>
          </a:bodyPr>
          <a:lstStyle/>
          <a:p>
            <a:pPr marL="0" indent="0">
              <a:buNone/>
            </a:pPr>
            <a:r>
              <a:rPr kumimoji="1" lang="ja-JP" altLang="en-US" sz="2800" dirty="0" smtClean="0"/>
              <a:t>➀</a:t>
            </a:r>
            <a:r>
              <a:rPr kumimoji="1" lang="ja-JP" altLang="en-US" sz="2800" b="1" dirty="0" smtClean="0">
                <a:solidFill>
                  <a:srgbClr val="0000FF"/>
                </a:solidFill>
              </a:rPr>
              <a:t>雇用保険</a:t>
            </a:r>
            <a:endParaRPr kumimoji="1" lang="en-US" altLang="ja-JP" sz="2800" b="1" dirty="0" smtClean="0">
              <a:solidFill>
                <a:srgbClr val="0000FF"/>
              </a:solidFill>
            </a:endParaRPr>
          </a:p>
          <a:p>
            <a:r>
              <a:rPr kumimoji="1" lang="ja-JP" altLang="en-US" sz="2800" dirty="0" smtClean="0"/>
              <a:t>労働者を</a:t>
            </a:r>
            <a:r>
              <a:rPr kumimoji="1" lang="ja-JP" altLang="en-US" sz="2800" b="1" dirty="0" smtClean="0">
                <a:solidFill>
                  <a:srgbClr val="FF0000"/>
                </a:solidFill>
              </a:rPr>
              <a:t>１人</a:t>
            </a:r>
            <a:r>
              <a:rPr kumimoji="1" lang="ja-JP" altLang="en-US" sz="2800" dirty="0" smtClean="0"/>
              <a:t>でも雇用する事業（法人、個人を問わない）の事業主</a:t>
            </a:r>
            <a:endParaRPr kumimoji="1" lang="en-US" altLang="ja-JP" sz="2800" dirty="0" smtClean="0"/>
          </a:p>
          <a:p>
            <a:pPr marL="0" indent="0">
              <a:buNone/>
            </a:pPr>
            <a:r>
              <a:rPr kumimoji="1" lang="ja-JP" altLang="en-US" sz="2800" dirty="0" smtClean="0"/>
              <a:t>➁</a:t>
            </a:r>
            <a:r>
              <a:rPr kumimoji="1" lang="ja-JP" altLang="en-US" sz="2800" b="1" dirty="0" smtClean="0">
                <a:solidFill>
                  <a:srgbClr val="0000FF"/>
                </a:solidFill>
              </a:rPr>
              <a:t>健康保険、厚生年金保険</a:t>
            </a:r>
            <a:endParaRPr kumimoji="1" lang="en-US" altLang="ja-JP" sz="2800" b="1" dirty="0" smtClean="0">
              <a:solidFill>
                <a:srgbClr val="0000FF"/>
              </a:solidFill>
            </a:endParaRPr>
          </a:p>
          <a:p>
            <a:r>
              <a:rPr kumimoji="1" lang="ja-JP" altLang="en-US" sz="2800" b="1" dirty="0" smtClean="0">
                <a:solidFill>
                  <a:srgbClr val="FF0000"/>
                </a:solidFill>
              </a:rPr>
              <a:t>法人</a:t>
            </a:r>
            <a:r>
              <a:rPr kumimoji="1" lang="ja-JP" altLang="en-US" sz="2800" dirty="0" smtClean="0"/>
              <a:t>である場合は、</a:t>
            </a:r>
            <a:r>
              <a:rPr kumimoji="1" lang="ja-JP" altLang="en-US" sz="2800" b="1" dirty="0" smtClean="0">
                <a:solidFill>
                  <a:srgbClr val="FF0000"/>
                </a:solidFill>
              </a:rPr>
              <a:t>従業員数に関係なく</a:t>
            </a:r>
            <a:endParaRPr kumimoji="1" lang="en-US" altLang="ja-JP" sz="2800" b="1" dirty="0" smtClean="0">
              <a:solidFill>
                <a:srgbClr val="FF0000"/>
              </a:solidFill>
            </a:endParaRPr>
          </a:p>
          <a:p>
            <a:r>
              <a:rPr kumimoji="1" lang="ja-JP" altLang="en-US" sz="2800" b="1" dirty="0" smtClean="0">
                <a:solidFill>
                  <a:srgbClr val="FF0000"/>
                </a:solidFill>
              </a:rPr>
              <a:t>個人経営</a:t>
            </a:r>
            <a:r>
              <a:rPr kumimoji="1" lang="ja-JP" altLang="en-US" sz="2800" dirty="0" smtClean="0"/>
              <a:t>の場合は、常時使用する</a:t>
            </a:r>
            <a:r>
              <a:rPr lang="ja-JP" altLang="en-US" sz="2800" dirty="0"/>
              <a:t>従業</a:t>
            </a:r>
            <a:r>
              <a:rPr lang="ja-JP" altLang="en-US" sz="2800" dirty="0" smtClean="0"/>
              <a:t>員数が</a:t>
            </a:r>
            <a:r>
              <a:rPr lang="ja-JP" altLang="en-US" sz="2800" b="1" dirty="0" smtClean="0">
                <a:solidFill>
                  <a:srgbClr val="FF0000"/>
                </a:solidFill>
              </a:rPr>
              <a:t>５人以上</a:t>
            </a:r>
            <a:endParaRPr kumimoji="1" lang="en-US" altLang="ja-JP" sz="2800" b="1" dirty="0" smtClean="0">
              <a:solidFill>
                <a:srgbClr val="FF0000"/>
              </a:solidFill>
            </a:endParaRPr>
          </a:p>
          <a:p>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36</a:t>
            </a:fld>
            <a:endParaRPr lang="ja-JP" altLang="en-US"/>
          </a:p>
        </p:txBody>
      </p:sp>
    </p:spTree>
    <p:extLst>
      <p:ext uri="{BB962C8B-B14F-4D97-AF65-F5344CB8AC3E}">
        <p14:creationId xmlns:p14="http://schemas.microsoft.com/office/powerpoint/2010/main" val="2724112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7828" y="395534"/>
            <a:ext cx="8793623" cy="795350"/>
          </a:xfrm>
        </p:spPr>
        <p:txBody>
          <a:bodyPr/>
          <a:lstStyle/>
          <a:p>
            <a:pPr algn="l"/>
            <a:r>
              <a:rPr lang="ja-JP" altLang="en-US" b="1" dirty="0" smtClean="0">
                <a:solidFill>
                  <a:srgbClr val="002060"/>
                </a:solidFill>
                <a:latin typeface="HGP創英角ｺﾞｼｯｸUB" panose="020B0900000000000000" pitchFamily="50" charset="-128"/>
                <a:ea typeface="HGP創英角ｺﾞｼｯｸUB" panose="020B0900000000000000" pitchFamily="50" charset="-128"/>
              </a:rPr>
              <a:t>（５）社会保険未加入企業等への対処</a:t>
            </a:r>
            <a:endParaRPr kumimoji="1" lang="ja-JP" altLang="en-US" dirty="0"/>
          </a:p>
        </p:txBody>
      </p:sp>
      <p:sp>
        <p:nvSpPr>
          <p:cNvPr id="3" name="コンテンツ プレースホルダー 2"/>
          <p:cNvSpPr>
            <a:spLocks noGrp="1"/>
          </p:cNvSpPr>
          <p:nvPr>
            <p:ph idx="1"/>
          </p:nvPr>
        </p:nvSpPr>
        <p:spPr>
          <a:xfrm>
            <a:off x="611560" y="1844825"/>
            <a:ext cx="7999753" cy="4281338"/>
          </a:xfrm>
        </p:spPr>
        <p:txBody>
          <a:bodyPr>
            <a:normAutofit lnSpcReduction="10000"/>
          </a:bodyPr>
          <a:lstStyle/>
          <a:p>
            <a:r>
              <a:rPr kumimoji="1" lang="ja-JP" altLang="en-US" sz="2800" dirty="0" smtClean="0"/>
              <a:t>下請選定に際して、社会保険加入状況を確認し、未加入である場合は早期加入を指導し、</a:t>
            </a:r>
            <a:r>
              <a:rPr kumimoji="1" lang="ja-JP" altLang="en-US" sz="2800" b="1" dirty="0" smtClean="0">
                <a:solidFill>
                  <a:srgbClr val="FF0000"/>
                </a:solidFill>
              </a:rPr>
              <a:t>平成２９年（２０１７年）度以降は、下請企業に選定しない。</a:t>
            </a:r>
            <a:endParaRPr kumimoji="1" lang="en-US" altLang="ja-JP" sz="2800" b="1" dirty="0" smtClean="0">
              <a:solidFill>
                <a:srgbClr val="FF0000"/>
              </a:solidFill>
            </a:endParaRPr>
          </a:p>
          <a:p>
            <a:r>
              <a:rPr kumimoji="1" lang="ja-JP" altLang="en-US" sz="2800" dirty="0" smtClean="0"/>
              <a:t>作業員についても、</a:t>
            </a:r>
            <a:r>
              <a:rPr lang="ja-JP" altLang="en-US" sz="2800" dirty="0" smtClean="0"/>
              <a:t>作業員名簿の</a:t>
            </a:r>
            <a:r>
              <a:rPr kumimoji="1" lang="ja-JP" altLang="en-US" sz="2800" dirty="0" smtClean="0"/>
              <a:t>社会保険欄を確認し、未加入である場合は下請企業に対して加入させるよう指導し、</a:t>
            </a:r>
            <a:r>
              <a:rPr lang="ja-JP" altLang="en-US" sz="2800" b="1" dirty="0" smtClean="0">
                <a:solidFill>
                  <a:srgbClr val="FF0000"/>
                </a:solidFill>
              </a:rPr>
              <a:t>平成２９年度以降は、特段の理由がない限り、未加入者は現場入場を認めない。</a:t>
            </a:r>
            <a:endParaRPr lang="en-US" altLang="ja-JP" sz="2800" b="1" dirty="0" smtClean="0">
              <a:solidFill>
                <a:srgbClr val="FF0000"/>
              </a:solidFill>
            </a:endParaRPr>
          </a:p>
          <a:p>
            <a:r>
              <a:rPr lang="ja-JP" altLang="en-US" sz="2800" b="1" dirty="0">
                <a:solidFill>
                  <a:srgbClr val="0000FF"/>
                </a:solidFill>
              </a:rPr>
              <a:t>建設業の許可や許可の更新</a:t>
            </a:r>
            <a:r>
              <a:rPr lang="ja-JP" altLang="en-US" sz="2800" dirty="0"/>
              <a:t>などに際し、添付書類として</a:t>
            </a:r>
            <a:r>
              <a:rPr lang="ja-JP" altLang="en-US" sz="2800" b="1" dirty="0">
                <a:solidFill>
                  <a:srgbClr val="FF0000"/>
                </a:solidFill>
              </a:rPr>
              <a:t>「健康保険等の加入状況」</a:t>
            </a:r>
            <a:r>
              <a:rPr lang="ja-JP" altLang="en-US" sz="2800" dirty="0"/>
              <a:t>の提出を求め、未加入の場合は文書指導を行い加入状況の報告が求められる。（平成２４年５月建設業法改正</a:t>
            </a:r>
            <a:r>
              <a:rPr lang="ja-JP" altLang="en-US" sz="2800" dirty="0" smtClean="0"/>
              <a:t>）</a:t>
            </a:r>
            <a:endParaRPr kumimoji="1" lang="en-US" altLang="ja-JP" sz="2800" b="1" dirty="0" smtClean="0">
              <a:solidFill>
                <a:srgbClr val="FF0000"/>
              </a:solidFill>
            </a:endParaRPr>
          </a:p>
          <a:p>
            <a:endParaRPr kumimoji="1" lang="ja-JP" altLang="en-US" sz="2800" dirty="0"/>
          </a:p>
        </p:txBody>
      </p:sp>
      <p:sp>
        <p:nvSpPr>
          <p:cNvPr id="6" name="正方形/長方形 5"/>
          <p:cNvSpPr/>
          <p:nvPr/>
        </p:nvSpPr>
        <p:spPr bwMode="auto">
          <a:xfrm>
            <a:off x="1691680" y="1210994"/>
            <a:ext cx="6594506" cy="286285"/>
          </a:xfrm>
          <a:prstGeom prst="rect">
            <a:avLst/>
          </a:prstGeom>
          <a:noFill/>
          <a:ln w="254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r>
              <a:rPr kumimoji="1" lang="ja-JP" altLang="en-US" sz="1600" b="1" i="0" u="none" strike="noStrike" cap="none" normalizeH="0" baseline="0" dirty="0" smtClean="0">
                <a:ln>
                  <a:noFill/>
                </a:ln>
                <a:solidFill>
                  <a:srgbClr val="0000FF"/>
                </a:solidFill>
                <a:effectLst/>
                <a:latin typeface="+mn-ea"/>
                <a:ea typeface="+mn-ea"/>
              </a:rPr>
              <a:t>社会</a:t>
            </a:r>
            <a:r>
              <a:rPr lang="ja-JP" altLang="en-US" sz="1600" b="1" dirty="0" smtClean="0">
                <a:solidFill>
                  <a:srgbClr val="0000FF"/>
                </a:solidFill>
                <a:latin typeface="+mn-ea"/>
                <a:ea typeface="+mn-ea"/>
              </a:rPr>
              <a:t>保険加入に関する下請指導ガイドライン（平成２４年１１月１日施行）より</a:t>
            </a:r>
            <a:endParaRPr kumimoji="1" lang="ja-JP" altLang="en-US" sz="1600" b="1" i="0" u="none" strike="noStrike" cap="none" normalizeH="0" baseline="0" dirty="0" smtClean="0">
              <a:ln>
                <a:noFill/>
              </a:ln>
              <a:solidFill>
                <a:srgbClr val="0000FF"/>
              </a:solidFill>
              <a:effectLst/>
              <a:latin typeface="+mn-ea"/>
              <a:ea typeface="+mn-ea"/>
            </a:endParaRP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37</a:t>
            </a:fld>
            <a:endParaRPr lang="ja-JP" altLang="en-US"/>
          </a:p>
        </p:txBody>
      </p:sp>
    </p:spTree>
    <p:extLst>
      <p:ext uri="{BB962C8B-B14F-4D97-AF65-F5344CB8AC3E}">
        <p14:creationId xmlns:p14="http://schemas.microsoft.com/office/powerpoint/2010/main" val="2636068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365126"/>
            <a:ext cx="7886700" cy="995807"/>
          </a:xfrm>
        </p:spPr>
        <p:txBody>
          <a:bodyPr>
            <a:normAutofit/>
          </a:bodyPr>
          <a:lstStyle/>
          <a:p>
            <a:r>
              <a:rPr lang="ja-JP" altLang="en-US" sz="4800" b="1" dirty="0" smtClean="0">
                <a:solidFill>
                  <a:srgbClr val="002060"/>
                </a:solidFill>
                <a:latin typeface="HGP創英角ｺﾞｼｯｸUB" panose="020B0900000000000000" pitchFamily="50" charset="-128"/>
                <a:ea typeface="HGP創英角ｺﾞｼｯｸUB" panose="020B0900000000000000" pitchFamily="50" charset="-128"/>
              </a:rPr>
              <a:t>６．一人親方について</a:t>
            </a:r>
            <a:endParaRPr kumimoji="1" lang="ja-JP" altLang="en-US" sz="4800" dirty="0"/>
          </a:p>
        </p:txBody>
      </p:sp>
      <p:sp>
        <p:nvSpPr>
          <p:cNvPr id="3" name="コンテンツ プレースホルダー 2"/>
          <p:cNvSpPr>
            <a:spLocks noGrp="1"/>
          </p:cNvSpPr>
          <p:nvPr>
            <p:ph idx="1"/>
          </p:nvPr>
        </p:nvSpPr>
        <p:spPr>
          <a:xfrm>
            <a:off x="539552" y="2356739"/>
            <a:ext cx="8147248" cy="3888485"/>
          </a:xfrm>
        </p:spPr>
        <p:txBody>
          <a:bodyPr>
            <a:normAutofit/>
          </a:bodyPr>
          <a:lstStyle/>
          <a:p>
            <a:r>
              <a:rPr lang="ja-JP" altLang="ja-JP" sz="2800" b="1" dirty="0"/>
              <a:t>一人</a:t>
            </a:r>
            <a:r>
              <a:rPr lang="ja-JP" altLang="ja-JP" sz="2800" b="1" dirty="0" smtClean="0"/>
              <a:t>親方</a:t>
            </a:r>
            <a:r>
              <a:rPr lang="ja-JP" altLang="ja-JP" sz="2800" dirty="0" smtClean="0"/>
              <a:t>と</a:t>
            </a:r>
            <a:r>
              <a:rPr lang="ja-JP" altLang="ja-JP" sz="2800" dirty="0"/>
              <a:t>は、建設業など</a:t>
            </a:r>
            <a:r>
              <a:rPr lang="ja-JP" altLang="ja-JP" sz="2800" dirty="0" smtClean="0"/>
              <a:t>で</a:t>
            </a:r>
            <a:r>
              <a:rPr lang="ja-JP" altLang="ja-JP" sz="2800" dirty="0" smtClean="0">
                <a:solidFill>
                  <a:srgbClr val="0000FF"/>
                </a:solidFill>
              </a:rPr>
              <a:t>労働者を</a:t>
            </a:r>
            <a:r>
              <a:rPr lang="ja-JP" altLang="ja-JP" sz="2800" dirty="0">
                <a:solidFill>
                  <a:srgbClr val="0000FF"/>
                </a:solidFill>
              </a:rPr>
              <a:t>雇用せずに自分自身と家族などだけで事業を行う事業主</a:t>
            </a:r>
            <a:r>
              <a:rPr lang="ja-JP" altLang="ja-JP" sz="2800" dirty="0"/>
              <a:t>のこと</a:t>
            </a:r>
            <a:r>
              <a:rPr lang="ja-JP" altLang="ja-JP" sz="2800" dirty="0" smtClean="0"/>
              <a:t>。</a:t>
            </a:r>
            <a:endParaRPr lang="en-US" altLang="ja-JP" sz="2800" dirty="0" smtClean="0"/>
          </a:p>
          <a:p>
            <a:r>
              <a:rPr lang="ja-JP" altLang="ja-JP" sz="2800" dirty="0" smtClean="0"/>
              <a:t>もともと</a:t>
            </a:r>
            <a:r>
              <a:rPr lang="ja-JP" altLang="ja-JP" sz="2800" dirty="0"/>
              <a:t>は職人をまとめて仕事ができる能力をもっているという職階をしめす</a:t>
            </a:r>
            <a:r>
              <a:rPr lang="ja-JP" altLang="ja-JP" sz="2800" dirty="0" smtClean="0"/>
              <a:t>。</a:t>
            </a:r>
            <a:endParaRPr lang="en-US" altLang="ja-JP" sz="2800" dirty="0" smtClean="0"/>
          </a:p>
          <a:p>
            <a:r>
              <a:rPr lang="ja-JP" altLang="ja-JP" sz="2800" dirty="0" smtClean="0"/>
              <a:t>しかし</a:t>
            </a:r>
            <a:r>
              <a:rPr lang="ja-JP" altLang="ja-JP" sz="2800" dirty="0"/>
              <a:t>現代において</a:t>
            </a:r>
            <a:r>
              <a:rPr lang="ja-JP" altLang="ja-JP" sz="2800" dirty="0" smtClean="0"/>
              <a:t>は</a:t>
            </a:r>
            <a:r>
              <a:rPr lang="ja-JP" altLang="en-US" sz="2800" dirty="0" smtClean="0"/>
              <a:t>、</a:t>
            </a:r>
            <a:r>
              <a:rPr lang="ja-JP" altLang="ja-JP" sz="2800" b="1" dirty="0"/>
              <a:t>一人</a:t>
            </a:r>
            <a:r>
              <a:rPr lang="ja-JP" altLang="ja-JP" sz="2800" b="1" dirty="0" smtClean="0"/>
              <a:t>親方</a:t>
            </a:r>
            <a:r>
              <a:rPr lang="ja-JP" altLang="en-US" sz="2800" b="1" dirty="0" smtClean="0"/>
              <a:t>の性格も変わり、</a:t>
            </a:r>
            <a:r>
              <a:rPr lang="ja-JP" altLang="ja-JP" sz="2800" b="1" dirty="0" smtClean="0">
                <a:solidFill>
                  <a:srgbClr val="FF0000"/>
                </a:solidFill>
              </a:rPr>
              <a:t>労務</a:t>
            </a:r>
            <a:r>
              <a:rPr lang="ja-JP" altLang="ja-JP" sz="2800" b="1" dirty="0">
                <a:solidFill>
                  <a:srgbClr val="FF0000"/>
                </a:solidFill>
              </a:rPr>
              <a:t>管理上の問題</a:t>
            </a:r>
            <a:r>
              <a:rPr lang="ja-JP" altLang="ja-JP" sz="2800" dirty="0"/>
              <a:t>として取り上げられることが多い。</a:t>
            </a:r>
            <a:endParaRPr kumimoji="1" lang="ja-JP" altLang="en-US" sz="2800" dirty="0"/>
          </a:p>
        </p:txBody>
      </p:sp>
      <p:sp>
        <p:nvSpPr>
          <p:cNvPr id="6" name="正方形/長方形 5"/>
          <p:cNvSpPr/>
          <p:nvPr/>
        </p:nvSpPr>
        <p:spPr bwMode="auto">
          <a:xfrm>
            <a:off x="323528" y="1482757"/>
            <a:ext cx="4388265" cy="589660"/>
          </a:xfrm>
          <a:prstGeom prst="rect">
            <a:avLst/>
          </a:prstGeom>
          <a:noFill/>
          <a:ln w="254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l"/>
            <a:r>
              <a:rPr kumimoji="1" lang="ja-JP" altLang="en-US" sz="3200" b="1" i="0" u="none" strike="noStrike" cap="none" normalizeH="0" baseline="0" dirty="0" smtClean="0">
                <a:ln>
                  <a:noFill/>
                </a:ln>
                <a:solidFill>
                  <a:srgbClr val="0000FF"/>
                </a:solidFill>
                <a:effectLst/>
              </a:rPr>
              <a:t>（１）</a:t>
            </a:r>
            <a:r>
              <a:rPr lang="ja-JP" altLang="ja-JP" sz="3200" b="1" dirty="0">
                <a:solidFill>
                  <a:srgbClr val="0000FF"/>
                </a:solidFill>
              </a:rPr>
              <a:t>一人親方とは</a:t>
            </a:r>
            <a:endParaRPr kumimoji="1" lang="ja-JP" altLang="en-US" sz="3200" b="1" i="0" u="none" strike="noStrike" cap="none" normalizeH="0" baseline="0" dirty="0" smtClean="0">
              <a:ln>
                <a:noFill/>
              </a:ln>
              <a:solidFill>
                <a:srgbClr val="0000FF"/>
              </a:solidFill>
              <a:effectLst/>
            </a:endParaRPr>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38</a:t>
            </a:fld>
            <a:endParaRPr lang="ja-JP" altLang="en-US"/>
          </a:p>
        </p:txBody>
      </p:sp>
    </p:spTree>
    <p:extLst>
      <p:ext uri="{BB962C8B-B14F-4D97-AF65-F5344CB8AC3E}">
        <p14:creationId xmlns:p14="http://schemas.microsoft.com/office/powerpoint/2010/main" val="2181039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4759" y="616560"/>
            <a:ext cx="7806584" cy="1237968"/>
          </a:xfrm>
          <a:ln w="19050">
            <a:solidFill>
              <a:schemeClr val="tx1"/>
            </a:solidFill>
          </a:ln>
        </p:spPr>
        <p:txBody>
          <a:bodyPr/>
          <a:lstStyle/>
          <a:p>
            <a:pPr algn="l" eaLnBrk="1" hangingPunct="1"/>
            <a:r>
              <a:rPr lang="ja-JP" altLang="en-US" sz="2400" b="1" dirty="0">
                <a:solidFill>
                  <a:schemeClr val="tx1"/>
                </a:solidFill>
                <a:latin typeface="Arial" charset="0"/>
                <a:ea typeface="ＭＳ Ｐゴシック" pitchFamily="50" charset="-128"/>
              </a:rPr>
              <a:t>建設業は古くから請負という構造の中で発展し、そのなかで</a:t>
            </a:r>
            <a:r>
              <a:rPr lang="en-US" altLang="ja-JP" sz="2400" b="1" dirty="0">
                <a:solidFill>
                  <a:schemeClr val="tx1"/>
                </a:solidFill>
                <a:latin typeface="Arial" charset="0"/>
                <a:ea typeface="ＭＳ Ｐゴシック" pitchFamily="50" charset="-128"/>
              </a:rPr>
              <a:t/>
            </a:r>
            <a:br>
              <a:rPr lang="en-US" altLang="ja-JP" sz="2400" b="1" dirty="0">
                <a:solidFill>
                  <a:schemeClr val="tx1"/>
                </a:solidFill>
                <a:latin typeface="Arial" charset="0"/>
                <a:ea typeface="ＭＳ Ｐゴシック" pitchFamily="50" charset="-128"/>
              </a:rPr>
            </a:br>
            <a:r>
              <a:rPr lang="ja-JP" altLang="en-US" sz="2400" b="1" dirty="0">
                <a:solidFill>
                  <a:schemeClr val="tx1"/>
                </a:solidFill>
                <a:latin typeface="Arial" charset="0"/>
                <a:ea typeface="ＭＳ Ｐゴシック" pitchFamily="50" charset="-128"/>
              </a:rPr>
              <a:t>職人は経験を積んで、いずれ一人親方になり、さらに親方</a:t>
            </a:r>
            <a:r>
              <a:rPr lang="ja-JP" altLang="en-US" sz="2400" b="1" dirty="0" smtClean="0">
                <a:solidFill>
                  <a:schemeClr val="tx1"/>
                </a:solidFill>
                <a:latin typeface="Arial" charset="0"/>
                <a:ea typeface="ＭＳ Ｐゴシック" pitchFamily="50" charset="-128"/>
              </a:rPr>
              <a:t>を目指す</a:t>
            </a:r>
            <a:r>
              <a:rPr lang="ja-JP" altLang="en-US" sz="2400" b="1" dirty="0">
                <a:solidFill>
                  <a:schemeClr val="tx1"/>
                </a:solidFill>
                <a:latin typeface="Arial" charset="0"/>
                <a:ea typeface="ＭＳ Ｐゴシック" pitchFamily="50" charset="-128"/>
              </a:rPr>
              <a:t>という流れがあった</a:t>
            </a:r>
            <a:r>
              <a:rPr lang="ja-JP" altLang="en-US" sz="2400" b="1" dirty="0" smtClean="0">
                <a:solidFill>
                  <a:schemeClr val="tx1"/>
                </a:solidFill>
                <a:latin typeface="Arial" charset="0"/>
                <a:ea typeface="ＭＳ Ｐゴシック" pitchFamily="50" charset="-128"/>
              </a:rPr>
              <a:t>。</a:t>
            </a:r>
            <a:endParaRPr kumimoji="1" lang="ja-JP" altLang="en-US" sz="2400" b="1" dirty="0">
              <a:solidFill>
                <a:schemeClr val="tx1"/>
              </a:solidFill>
            </a:endParaRPr>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kumimoji="1" lang="ja-JP" altLang="en-US" dirty="0" smtClean="0"/>
              <a:t>　　　</a:t>
            </a:r>
            <a:endParaRPr kumimoji="1" lang="ja-JP" altLang="en-US" dirty="0"/>
          </a:p>
        </p:txBody>
      </p:sp>
      <p:sp>
        <p:nvSpPr>
          <p:cNvPr id="7" name="正方形/長方形 6"/>
          <p:cNvSpPr/>
          <p:nvPr/>
        </p:nvSpPr>
        <p:spPr>
          <a:xfrm>
            <a:off x="707820" y="2108855"/>
            <a:ext cx="7728357" cy="1754326"/>
          </a:xfrm>
          <a:prstGeom prst="rect">
            <a:avLst/>
          </a:prstGeom>
        </p:spPr>
        <p:txBody>
          <a:bodyPr wrap="square">
            <a:spAutoFit/>
          </a:bodyPr>
          <a:lstStyle/>
          <a:p>
            <a:pPr algn="ctr"/>
            <a:r>
              <a:rPr lang="ja-JP" altLang="ja-JP" sz="3600" dirty="0">
                <a:solidFill>
                  <a:srgbClr val="0000FF"/>
                </a:solidFill>
              </a:rPr>
              <a:t>職人</a:t>
            </a:r>
            <a:r>
              <a:rPr lang="ja-JP" altLang="en-US" sz="3600" dirty="0">
                <a:solidFill>
                  <a:srgbClr val="0000FF"/>
                </a:solidFill>
              </a:rPr>
              <a:t>の</a:t>
            </a:r>
            <a:r>
              <a:rPr lang="ja-JP" altLang="ja-JP" sz="3600" dirty="0">
                <a:solidFill>
                  <a:srgbClr val="0000FF"/>
                </a:solidFill>
              </a:rPr>
              <a:t>4つの</a:t>
            </a:r>
            <a:r>
              <a:rPr lang="ja-JP" altLang="ja-JP" sz="3600" dirty="0" smtClean="0">
                <a:solidFill>
                  <a:srgbClr val="0000FF"/>
                </a:solidFill>
              </a:rPr>
              <a:t>職階</a:t>
            </a:r>
            <a:endParaRPr lang="en-US" altLang="ja-JP" sz="3600" dirty="0"/>
          </a:p>
          <a:p>
            <a:endParaRPr lang="en-US" altLang="ja-JP" sz="3600" b="1" dirty="0" smtClean="0">
              <a:solidFill>
                <a:srgbClr val="0000FF"/>
              </a:solidFill>
            </a:endParaRPr>
          </a:p>
          <a:p>
            <a:pPr algn="ctr"/>
            <a:r>
              <a:rPr lang="ja-JP" altLang="ja-JP" sz="3600" b="1" dirty="0" smtClean="0">
                <a:solidFill>
                  <a:srgbClr val="0000FF"/>
                </a:solidFill>
              </a:rPr>
              <a:t>見習い</a:t>
            </a:r>
            <a:r>
              <a:rPr lang="ja-JP" altLang="ja-JP" sz="3600" b="1" dirty="0">
                <a:solidFill>
                  <a:srgbClr val="0000FF"/>
                </a:solidFill>
              </a:rPr>
              <a:t>・職人・一人親方・親方</a:t>
            </a:r>
            <a:endParaRPr lang="ja-JP" altLang="en-US" sz="3600" dirty="0"/>
          </a:p>
        </p:txBody>
      </p:sp>
      <p:sp>
        <p:nvSpPr>
          <p:cNvPr id="8" name="正方形/長方形 7"/>
          <p:cNvSpPr/>
          <p:nvPr/>
        </p:nvSpPr>
        <p:spPr bwMode="auto">
          <a:xfrm>
            <a:off x="794759" y="4336895"/>
            <a:ext cx="7719645" cy="1789268"/>
          </a:xfrm>
          <a:prstGeom prst="rect">
            <a:avLst/>
          </a:prstGeom>
          <a:noFill/>
          <a:ln w="254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l"/>
            <a:r>
              <a:rPr lang="ja-JP" altLang="en-US" sz="2800" dirty="0" smtClean="0"/>
              <a:t>＊</a:t>
            </a:r>
            <a:r>
              <a:rPr lang="ja-JP" altLang="ja-JP" sz="2800" dirty="0" smtClean="0"/>
              <a:t>一人</a:t>
            </a:r>
            <a:r>
              <a:rPr lang="ja-JP" altLang="ja-JP" sz="2800" dirty="0"/>
              <a:t>親方は職人として雇われる場合もあるし</a:t>
            </a:r>
            <a:r>
              <a:rPr lang="ja-JP" altLang="ja-JP" sz="2800" dirty="0" smtClean="0"/>
              <a:t>、</a:t>
            </a:r>
            <a:endParaRPr lang="en-US" altLang="ja-JP" sz="2800" dirty="0" smtClean="0"/>
          </a:p>
          <a:p>
            <a:pPr algn="l"/>
            <a:r>
              <a:rPr lang="ja-JP" altLang="ja-JP" sz="2800" dirty="0" smtClean="0"/>
              <a:t>あるいは</a:t>
            </a:r>
            <a:r>
              <a:rPr lang="ja-JP" altLang="ja-JP" sz="2800" dirty="0"/>
              <a:t>、職人グループを率いて工事を</a:t>
            </a:r>
            <a:r>
              <a:rPr lang="ja-JP" altLang="ja-JP" sz="2800" dirty="0" smtClean="0"/>
              <a:t>差配できる</a:t>
            </a:r>
            <a:endParaRPr lang="en-US" altLang="ja-JP" sz="2800" dirty="0" smtClean="0"/>
          </a:p>
          <a:p>
            <a:pPr algn="l"/>
            <a:r>
              <a:rPr lang="ja-JP" altLang="ja-JP" sz="2800" dirty="0" smtClean="0"/>
              <a:t>とみなされて</a:t>
            </a:r>
            <a:r>
              <a:rPr lang="ja-JP" altLang="ja-JP" sz="2800" dirty="0"/>
              <a:t>いるので</a:t>
            </a:r>
            <a:r>
              <a:rPr lang="ja-JP" altLang="ja-JP" sz="2800" dirty="0" smtClean="0"/>
              <a:t>、必要</a:t>
            </a:r>
            <a:r>
              <a:rPr lang="ja-JP" altLang="ja-JP" sz="2800" dirty="0"/>
              <a:t>な時だけ職人を</a:t>
            </a:r>
            <a:r>
              <a:rPr lang="ja-JP" altLang="ja-JP" sz="2800" dirty="0" smtClean="0"/>
              <a:t>雇って</a:t>
            </a:r>
            <a:endParaRPr lang="en-US" altLang="ja-JP" sz="2800" dirty="0" smtClean="0"/>
          </a:p>
          <a:p>
            <a:pPr algn="l"/>
            <a:r>
              <a:rPr lang="ja-JP" altLang="ja-JP" sz="2800" dirty="0" smtClean="0"/>
              <a:t>まとまった工事</a:t>
            </a:r>
            <a:r>
              <a:rPr lang="ja-JP" altLang="ja-JP" sz="2800" dirty="0"/>
              <a:t>を請け負う場合もある</a:t>
            </a:r>
            <a:r>
              <a:rPr lang="ja-JP" altLang="en-US" sz="2800" dirty="0" smtClean="0"/>
              <a:t>。</a:t>
            </a:r>
            <a:endParaRPr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39</a:t>
            </a:fld>
            <a:endParaRPr lang="ja-JP" altLang="en-US"/>
          </a:p>
        </p:txBody>
      </p:sp>
    </p:spTree>
    <p:extLst>
      <p:ext uri="{BB962C8B-B14F-4D97-AF65-F5344CB8AC3E}">
        <p14:creationId xmlns:p14="http://schemas.microsoft.com/office/powerpoint/2010/main" val="987753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9620" y="6016704"/>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3074" name="Object 7"/>
          <p:cNvGraphicFramePr>
            <a:graphicFrameLocks noChangeAspect="1"/>
          </p:cNvGraphicFramePr>
          <p:nvPr>
            <p:extLst/>
          </p:nvPr>
        </p:nvGraphicFramePr>
        <p:xfrm>
          <a:off x="583224" y="571500"/>
          <a:ext cx="7378212" cy="5769220"/>
        </p:xfrm>
        <a:graphic>
          <a:graphicData uri="http://schemas.openxmlformats.org/presentationml/2006/ole">
            <mc:AlternateContent xmlns:mc="http://schemas.openxmlformats.org/markup-compatibility/2006">
              <mc:Choice xmlns:v="urn:schemas-microsoft-com:vml" Requires="v">
                <p:oleObj spid="_x0000_s239644" name="The Graph" r:id="rId5" imgW="5104800" imgH="3992400" progId="WGR.Document">
                  <p:embed/>
                </p:oleObj>
              </mc:Choice>
              <mc:Fallback>
                <p:oleObj name="The Graph" r:id="rId5" imgW="5104800" imgH="3992400" progId="WGR.Document">
                  <p:embed/>
                  <p:pic>
                    <p:nvPicPr>
                      <p:cNvPr id="0" name=""/>
                      <p:cNvPicPr>
                        <a:picLocks noChangeAspect="1" noChangeArrowheads="1"/>
                      </p:cNvPicPr>
                      <p:nvPr/>
                    </p:nvPicPr>
                    <p:blipFill>
                      <a:blip r:embed="rId6"/>
                      <a:srcRect/>
                      <a:stretch>
                        <a:fillRect/>
                      </a:stretch>
                    </p:blipFill>
                    <p:spPr bwMode="auto">
                      <a:xfrm>
                        <a:off x="583224" y="571500"/>
                        <a:ext cx="7378212" cy="5769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タイトル 1"/>
          <p:cNvSpPr>
            <a:spLocks noGrp="1"/>
          </p:cNvSpPr>
          <p:nvPr>
            <p:ph type="title"/>
          </p:nvPr>
        </p:nvSpPr>
        <p:spPr>
          <a:xfrm>
            <a:off x="583223" y="504094"/>
            <a:ext cx="7596554" cy="719504"/>
          </a:xfrm>
        </p:spPr>
        <p:txBody>
          <a:bodyPr>
            <a:normAutofit/>
          </a:bodyPr>
          <a:lstStyle/>
          <a:p>
            <a:pPr algn="ctr" eaLnBrk="1" hangingPunct="1"/>
            <a:r>
              <a:rPr lang="ja-JP" altLang="en-US" sz="3323" dirty="0">
                <a:ea typeface="ＤＦＰ特太ゴシック体"/>
                <a:cs typeface="ＤＦＰ特太ゴシック体"/>
              </a:rPr>
              <a:t>➁  事故の型</a:t>
            </a:r>
            <a:r>
              <a:rPr lang="ja-JP" altLang="en-US" sz="3323" dirty="0"/>
              <a:t>別死亡災害発生状況</a:t>
            </a:r>
            <a:endParaRPr lang="ja-JP" altLang="en-US" sz="3323" dirty="0">
              <a:solidFill>
                <a:srgbClr val="FF0000"/>
              </a:solidFill>
            </a:endParaRP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4</a:t>
            </a:fld>
            <a:endParaRPr lang="ja-JP" altLang="en-US"/>
          </a:p>
        </p:txBody>
      </p:sp>
    </p:spTree>
    <p:extLst>
      <p:ext uri="{BB962C8B-B14F-4D97-AF65-F5344CB8AC3E}">
        <p14:creationId xmlns:p14="http://schemas.microsoft.com/office/powerpoint/2010/main" val="38412112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34938"/>
            <a:ext cx="8229600" cy="682700"/>
          </a:xfrm>
        </p:spPr>
        <p:txBody>
          <a:bodyPr/>
          <a:lstStyle/>
          <a:p>
            <a:pPr algn="l"/>
            <a:endParaRPr kumimoji="1" lang="ja-JP" altLang="en-US" sz="3600" b="1" dirty="0">
              <a:solidFill>
                <a:srgbClr val="0000FF"/>
              </a:solidFill>
            </a:endParaRPr>
          </a:p>
        </p:txBody>
      </p:sp>
      <p:sp>
        <p:nvSpPr>
          <p:cNvPr id="3" name="コンテンツ プレースホルダー 2"/>
          <p:cNvSpPr>
            <a:spLocks noGrp="1"/>
          </p:cNvSpPr>
          <p:nvPr>
            <p:ph idx="1"/>
          </p:nvPr>
        </p:nvSpPr>
        <p:spPr/>
        <p:txBody>
          <a:bodyPr>
            <a:normAutofit/>
          </a:bodyPr>
          <a:lstStyle/>
          <a:p>
            <a:r>
              <a:rPr lang="ja-JP" altLang="ja-JP" sz="2800" dirty="0"/>
              <a:t>一人親方という形態が成り立つのは、その</a:t>
            </a:r>
            <a:r>
              <a:rPr lang="ja-JP" altLang="ja-JP" sz="2800" dirty="0" smtClean="0"/>
              <a:t>存在が</a:t>
            </a:r>
            <a:r>
              <a:rPr lang="ja-JP" altLang="en-US" sz="2800" b="1" dirty="0" smtClean="0">
                <a:solidFill>
                  <a:srgbClr val="FF0000"/>
                </a:solidFill>
              </a:rPr>
              <a:t>建設工事</a:t>
            </a:r>
            <a:r>
              <a:rPr lang="ja-JP" altLang="ja-JP" sz="2800" b="1" dirty="0" smtClean="0">
                <a:solidFill>
                  <a:srgbClr val="FF0000"/>
                </a:solidFill>
              </a:rPr>
              <a:t>の</a:t>
            </a:r>
            <a:r>
              <a:rPr lang="ja-JP" altLang="ja-JP" sz="2800" b="1" dirty="0">
                <a:solidFill>
                  <a:srgbClr val="FF0000"/>
                </a:solidFill>
              </a:rPr>
              <a:t>性格にあっている</a:t>
            </a:r>
            <a:r>
              <a:rPr lang="ja-JP" altLang="ja-JP" sz="2800" dirty="0"/>
              <a:t>からである</a:t>
            </a:r>
            <a:r>
              <a:rPr lang="ja-JP" altLang="ja-JP" sz="2800" dirty="0" smtClean="0"/>
              <a:t>。</a:t>
            </a:r>
            <a:endParaRPr lang="en-US" altLang="ja-JP" sz="2800" dirty="0" smtClean="0"/>
          </a:p>
          <a:p>
            <a:r>
              <a:rPr lang="ja-JP" altLang="ja-JP" sz="2800" dirty="0"/>
              <a:t>短期的に多数の職人が必要になる工程があり、その場合も他の業者ないし職人個人を応援に呼ぶ。このように、専門技能を要求されることと、</a:t>
            </a:r>
            <a:r>
              <a:rPr lang="ja-JP" altLang="ja-JP" sz="2800" b="1" dirty="0">
                <a:solidFill>
                  <a:srgbClr val="FF0000"/>
                </a:solidFill>
              </a:rPr>
              <a:t>仕事量が工期を通じて一定していない</a:t>
            </a:r>
            <a:r>
              <a:rPr lang="ja-JP" altLang="ja-JP" sz="2800" b="1" dirty="0"/>
              <a:t>こと</a:t>
            </a:r>
            <a:r>
              <a:rPr lang="ja-JP" altLang="ja-JP" sz="2800" dirty="0"/>
              <a:t>が、一人親方ないし小規模業者に対するニーズになっている。</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40</a:t>
            </a:fld>
            <a:endParaRPr lang="ja-JP" altLang="en-US"/>
          </a:p>
        </p:txBody>
      </p:sp>
    </p:spTree>
    <p:extLst>
      <p:ext uri="{BB962C8B-B14F-4D97-AF65-F5344CB8AC3E}">
        <p14:creationId xmlns:p14="http://schemas.microsoft.com/office/powerpoint/2010/main" val="2583979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ja-JP" sz="2800" dirty="0"/>
              <a:t>一人親方自身から見た場合</a:t>
            </a:r>
            <a:r>
              <a:rPr lang="ja-JP" altLang="ja-JP" sz="2800" dirty="0" smtClean="0"/>
              <a:t>、</a:t>
            </a:r>
            <a:r>
              <a:rPr lang="ja-JP" altLang="ja-JP" sz="2800" dirty="0">
                <a:solidFill>
                  <a:srgbClr val="0000FF"/>
                </a:solidFill>
              </a:rPr>
              <a:t>一人親方を</a:t>
            </a:r>
            <a:r>
              <a:rPr lang="ja-JP" altLang="ja-JP" sz="2800" dirty="0" smtClean="0">
                <a:solidFill>
                  <a:srgbClr val="0000FF"/>
                </a:solidFill>
              </a:rPr>
              <a:t>選ぶ</a:t>
            </a:r>
            <a:r>
              <a:rPr lang="ja-JP" altLang="ja-JP" sz="2800" dirty="0">
                <a:solidFill>
                  <a:srgbClr val="0000FF"/>
                </a:solidFill>
              </a:rPr>
              <a:t>理由</a:t>
            </a:r>
            <a:r>
              <a:rPr lang="ja-JP" altLang="en-US" sz="2800" dirty="0" smtClean="0"/>
              <a:t>として、</a:t>
            </a:r>
            <a:r>
              <a:rPr lang="ja-JP" altLang="ja-JP" sz="2800" dirty="0" smtClean="0"/>
              <a:t>従業員</a:t>
            </a:r>
            <a:r>
              <a:rPr lang="ja-JP" altLang="ja-JP" sz="2800" dirty="0"/>
              <a:t>として雇用される</a:t>
            </a:r>
            <a:r>
              <a:rPr lang="ja-JP" altLang="ja-JP" sz="2800" dirty="0" smtClean="0"/>
              <a:t>よりは</a:t>
            </a:r>
            <a:r>
              <a:rPr lang="ja-JP" altLang="ja-JP" sz="2800" dirty="0">
                <a:solidFill>
                  <a:srgbClr val="0000FF"/>
                </a:solidFill>
              </a:rPr>
              <a:t>「自由に仕事がしたい」「収入を増やすため</a:t>
            </a:r>
            <a:r>
              <a:rPr lang="ja-JP" altLang="ja-JP" sz="2800" dirty="0" smtClean="0">
                <a:solidFill>
                  <a:srgbClr val="0000FF"/>
                </a:solidFill>
              </a:rPr>
              <a:t>」</a:t>
            </a:r>
            <a:r>
              <a:rPr lang="ja-JP" altLang="en-US" sz="2800" dirty="0" smtClean="0"/>
              <a:t>などが</a:t>
            </a:r>
            <a:r>
              <a:rPr lang="ja-JP" altLang="ja-JP" sz="2800" dirty="0" smtClean="0"/>
              <a:t>ある</a:t>
            </a:r>
            <a:r>
              <a:rPr lang="ja-JP" altLang="en-US" sz="2800" dirty="0" smtClean="0"/>
              <a:t>。</a:t>
            </a:r>
            <a:endParaRPr lang="en-US" altLang="ja-JP" sz="2800" baseline="30000" dirty="0">
              <a:hlinkClick r:id="rId2"/>
            </a:endParaRPr>
          </a:p>
          <a:p>
            <a:r>
              <a:rPr lang="ja-JP" altLang="ja-JP" sz="2800" b="1" dirty="0">
                <a:solidFill>
                  <a:srgbClr val="FF0000"/>
                </a:solidFill>
              </a:rPr>
              <a:t>近年の傾向</a:t>
            </a:r>
            <a:r>
              <a:rPr lang="ja-JP" altLang="ja-JP" sz="2800" dirty="0"/>
              <a:t>として「人が雇えない」「どこも雇ってくれない」という理由で、</a:t>
            </a:r>
            <a:r>
              <a:rPr lang="ja-JP" altLang="ja-JP" sz="2800" b="1" dirty="0">
                <a:solidFill>
                  <a:srgbClr val="FF0000"/>
                </a:solidFill>
              </a:rPr>
              <a:t>やむなく一人親方になる場合</a:t>
            </a:r>
            <a:r>
              <a:rPr lang="ja-JP" altLang="ja-JP" sz="2800" dirty="0"/>
              <a:t>も増えて</a:t>
            </a:r>
            <a:r>
              <a:rPr lang="ja-JP" altLang="ja-JP" sz="2800" dirty="0" smtClean="0"/>
              <a:t>いる</a:t>
            </a:r>
            <a:r>
              <a:rPr lang="ja-JP" altLang="en-US" sz="2800" dirty="0" smtClean="0"/>
              <a:t>。</a:t>
            </a:r>
            <a:endParaRPr lang="en-US" altLang="ja-JP" sz="2800" dirty="0" smtClean="0"/>
          </a:p>
          <a:p>
            <a:r>
              <a:rPr lang="ja-JP" altLang="en-US" sz="2800" dirty="0" smtClean="0"/>
              <a:t>また、</a:t>
            </a:r>
            <a:r>
              <a:rPr lang="ja-JP" altLang="ja-JP" sz="2800" b="1" dirty="0" smtClean="0">
                <a:solidFill>
                  <a:srgbClr val="FF0000"/>
                </a:solidFill>
              </a:rPr>
              <a:t>高</a:t>
            </a:r>
            <a:r>
              <a:rPr lang="ja-JP" altLang="en-US" sz="2800" b="1" dirty="0" smtClean="0">
                <a:solidFill>
                  <a:srgbClr val="FF0000"/>
                </a:solidFill>
              </a:rPr>
              <a:t>年</a:t>
            </a:r>
            <a:r>
              <a:rPr lang="ja-JP" altLang="ja-JP" sz="2800" b="1" dirty="0" smtClean="0">
                <a:solidFill>
                  <a:srgbClr val="FF0000"/>
                </a:solidFill>
              </a:rPr>
              <a:t>齢者</a:t>
            </a:r>
            <a:r>
              <a:rPr lang="ja-JP" altLang="ja-JP" sz="2800" b="1" dirty="0">
                <a:solidFill>
                  <a:srgbClr val="FF0000"/>
                </a:solidFill>
              </a:rPr>
              <a:t>の割合が増えて</a:t>
            </a:r>
            <a:r>
              <a:rPr lang="ja-JP" altLang="ja-JP" sz="2800" b="1" dirty="0" smtClean="0">
                <a:solidFill>
                  <a:srgbClr val="FF0000"/>
                </a:solidFill>
              </a:rPr>
              <a:t>いる</a:t>
            </a:r>
            <a:r>
              <a:rPr lang="ja-JP" altLang="en-US" sz="2800" dirty="0" smtClean="0"/>
              <a:t>。</a:t>
            </a:r>
            <a:endParaRPr lang="ja-JP" altLang="en-US" sz="2800" dirty="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41</a:t>
            </a:fld>
            <a:endParaRPr lang="ja-JP" altLang="en-US"/>
          </a:p>
        </p:txBody>
      </p:sp>
    </p:spTree>
    <p:extLst>
      <p:ext uri="{BB962C8B-B14F-4D97-AF65-F5344CB8AC3E}">
        <p14:creationId xmlns:p14="http://schemas.microsoft.com/office/powerpoint/2010/main" val="1922144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975642"/>
          </a:xfrm>
        </p:spPr>
        <p:txBody>
          <a:bodyPr/>
          <a:lstStyle/>
          <a:p>
            <a:endParaRPr kumimoji="1" lang="ja-JP" altLang="en-US" dirty="0"/>
          </a:p>
        </p:txBody>
      </p:sp>
      <p:sp>
        <p:nvSpPr>
          <p:cNvPr id="3" name="コンテンツ プレースホルダー 2"/>
          <p:cNvSpPr>
            <a:spLocks noGrp="1"/>
          </p:cNvSpPr>
          <p:nvPr>
            <p:ph idx="1"/>
          </p:nvPr>
        </p:nvSpPr>
        <p:spPr>
          <a:xfrm>
            <a:off x="539552" y="1600200"/>
            <a:ext cx="7975798" cy="2177041"/>
          </a:xfrm>
          <a:ln w="19050">
            <a:solidFill>
              <a:schemeClr val="tx1"/>
            </a:solidFill>
          </a:ln>
        </p:spPr>
        <p:txBody>
          <a:bodyPr>
            <a:normAutofit/>
          </a:bodyPr>
          <a:lstStyle/>
          <a:p>
            <a:pPr marL="0" indent="0">
              <a:buNone/>
            </a:pPr>
            <a:r>
              <a:rPr kumimoji="1" lang="ja-JP" altLang="en-US" sz="2800" dirty="0" smtClean="0"/>
              <a:t>しかし、近年は建設投資が大きく減少するなかで、景気の変動や受注量の増減に合わせて、できるだけ</a:t>
            </a:r>
            <a:r>
              <a:rPr kumimoji="1" lang="ja-JP" altLang="en-US" sz="2800" b="1" dirty="0" smtClean="0">
                <a:solidFill>
                  <a:srgbClr val="FF0000"/>
                </a:solidFill>
              </a:rPr>
              <a:t>身軽な経営をするための調整弁</a:t>
            </a:r>
            <a:r>
              <a:rPr kumimoji="1" lang="ja-JP" altLang="en-US" sz="2800" dirty="0" smtClean="0"/>
              <a:t>として一人親方が使われる側面が強くなっている。</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42</a:t>
            </a:fld>
            <a:endParaRPr lang="ja-JP" altLang="en-US"/>
          </a:p>
        </p:txBody>
      </p:sp>
    </p:spTree>
    <p:extLst>
      <p:ext uri="{BB962C8B-B14F-4D97-AF65-F5344CB8AC3E}">
        <p14:creationId xmlns:p14="http://schemas.microsoft.com/office/powerpoint/2010/main" val="1692854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30893"/>
            <a:ext cx="8229600" cy="785249"/>
          </a:xfrm>
        </p:spPr>
        <p:txBody>
          <a:bodyPr>
            <a:normAutofit/>
          </a:bodyPr>
          <a:lstStyle/>
          <a:p>
            <a:pPr algn="l"/>
            <a:r>
              <a:rPr lang="ja-JP" altLang="en-US" sz="3200" b="1" dirty="0" smtClean="0">
                <a:solidFill>
                  <a:srgbClr val="0000FF"/>
                </a:solidFill>
              </a:rPr>
              <a:t>（</a:t>
            </a:r>
            <a:r>
              <a:rPr lang="ja-JP" altLang="en-US" sz="3200" b="1" dirty="0">
                <a:solidFill>
                  <a:srgbClr val="0000FF"/>
                </a:solidFill>
              </a:rPr>
              <a:t>２）</a:t>
            </a:r>
            <a:r>
              <a:rPr lang="ja-JP" altLang="ja-JP" sz="3200" b="1" dirty="0">
                <a:solidFill>
                  <a:srgbClr val="0000FF"/>
                </a:solidFill>
              </a:rPr>
              <a:t>一人親方</a:t>
            </a:r>
            <a:r>
              <a:rPr lang="ja-JP" altLang="en-US" sz="3200" b="1" dirty="0">
                <a:solidFill>
                  <a:srgbClr val="0000FF"/>
                </a:solidFill>
              </a:rPr>
              <a:t>は請負人か労働者</a:t>
            </a:r>
            <a:r>
              <a:rPr lang="ja-JP" altLang="en-US" sz="3200" b="1" dirty="0" smtClean="0">
                <a:solidFill>
                  <a:srgbClr val="0000FF"/>
                </a:solidFill>
              </a:rPr>
              <a:t>か</a:t>
            </a:r>
            <a:endParaRPr kumimoji="1" lang="ja-JP" altLang="en-US" sz="3200" dirty="0"/>
          </a:p>
        </p:txBody>
      </p:sp>
      <p:sp>
        <p:nvSpPr>
          <p:cNvPr id="3" name="コンテンツ プレースホルダー 2"/>
          <p:cNvSpPr>
            <a:spLocks noGrp="1"/>
          </p:cNvSpPr>
          <p:nvPr>
            <p:ph idx="1"/>
          </p:nvPr>
        </p:nvSpPr>
        <p:spPr>
          <a:xfrm>
            <a:off x="457200" y="1412776"/>
            <a:ext cx="8229600" cy="4713388"/>
          </a:xfrm>
        </p:spPr>
        <p:txBody>
          <a:bodyPr>
            <a:normAutofit/>
          </a:bodyPr>
          <a:lstStyle/>
          <a:p>
            <a:r>
              <a:rPr kumimoji="1" lang="ja-JP" altLang="en-US" sz="2800" dirty="0" smtClean="0"/>
              <a:t>一人親方が請負人として仕事をしていると認められるためには、</a:t>
            </a:r>
            <a:r>
              <a:rPr kumimoji="1" lang="ja-JP" altLang="en-US" sz="2800" b="1" dirty="0" smtClean="0">
                <a:solidFill>
                  <a:srgbClr val="0000FF"/>
                </a:solidFill>
              </a:rPr>
              <a:t>➀自分の道具を使って　➁自分の責任と判断において　➂自分の資金で　➃自分が労働者を指揮して　➄自ら法律上の責任を負って</a:t>
            </a:r>
            <a:r>
              <a:rPr kumimoji="1" lang="ja-JP" altLang="en-US" sz="2800" dirty="0" smtClean="0"/>
              <a:t>ー仕事をしていなければならない。</a:t>
            </a:r>
            <a:endParaRPr kumimoji="1" lang="en-US" altLang="ja-JP" sz="2800" dirty="0" smtClean="0"/>
          </a:p>
          <a:p>
            <a:r>
              <a:rPr kumimoji="1" lang="ja-JP" altLang="en-US" sz="2800" dirty="0" smtClean="0"/>
              <a:t>つまり請負契約は、仕事を完成させることにより報酬をもらうものであり、発注者と請負人の間には、雇用契約のような</a:t>
            </a:r>
            <a:r>
              <a:rPr kumimoji="1" lang="ja-JP" altLang="en-US" sz="2800" b="1" dirty="0" smtClean="0">
                <a:solidFill>
                  <a:srgbClr val="FF0000"/>
                </a:solidFill>
              </a:rPr>
              <a:t>「使用従属性」</a:t>
            </a:r>
            <a:r>
              <a:rPr kumimoji="1" lang="ja-JP" altLang="en-US" sz="2800" dirty="0" smtClean="0"/>
              <a:t>があってはならない。</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43</a:t>
            </a:fld>
            <a:endParaRPr lang="ja-JP" altLang="en-US"/>
          </a:p>
        </p:txBody>
      </p:sp>
    </p:spTree>
    <p:extLst>
      <p:ext uri="{BB962C8B-B14F-4D97-AF65-F5344CB8AC3E}">
        <p14:creationId xmlns:p14="http://schemas.microsoft.com/office/powerpoint/2010/main" val="3358168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45256"/>
            <a:ext cx="7886700" cy="483446"/>
          </a:xfrm>
        </p:spPr>
        <p:txBody>
          <a:bodyPr>
            <a:normAutofit fontScale="90000"/>
          </a:bodyPr>
          <a:lstStyle/>
          <a:p>
            <a:pPr algn="ctr"/>
            <a:r>
              <a:rPr lang="en-US" altLang="ja-JP" b="1" dirty="0">
                <a:solidFill>
                  <a:srgbClr val="008000"/>
                </a:solidFill>
              </a:rPr>
              <a:t>※</a:t>
            </a:r>
            <a:r>
              <a:rPr lang="ja-JP" altLang="en-US" b="1" dirty="0">
                <a:solidFill>
                  <a:srgbClr val="008000"/>
                </a:solidFill>
              </a:rPr>
              <a:t>労働者性の判断基準（参考）</a:t>
            </a:r>
            <a:endParaRPr kumimoji="1" lang="ja-JP" altLang="en-US" dirty="0"/>
          </a:p>
        </p:txBody>
      </p:sp>
      <p:pic>
        <p:nvPicPr>
          <p:cNvPr id="5" name="コンテンツ プレースホルダー 4"/>
          <p:cNvPicPr>
            <a:picLocks noGrp="1" noChangeAspect="1"/>
          </p:cNvPicPr>
          <p:nvPr>
            <p:ph idx="1"/>
          </p:nvPr>
        </p:nvPicPr>
        <p:blipFill>
          <a:blip r:embed="rId2"/>
          <a:stretch>
            <a:fillRect/>
          </a:stretch>
        </p:blipFill>
        <p:spPr>
          <a:xfrm>
            <a:off x="395536" y="803695"/>
            <a:ext cx="8508743" cy="6021288"/>
          </a:xfrm>
          <a:prstGeom prst="rect">
            <a:avLst/>
          </a:prstGeom>
        </p:spPr>
      </p:pic>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44</a:t>
            </a:fld>
            <a:endParaRPr lang="ja-JP" altLang="en-US"/>
          </a:p>
        </p:txBody>
      </p:sp>
    </p:spTree>
    <p:extLst>
      <p:ext uri="{BB962C8B-B14F-4D97-AF65-F5344CB8AC3E}">
        <p14:creationId xmlns:p14="http://schemas.microsoft.com/office/powerpoint/2010/main" val="18796562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79044"/>
          </a:xfrm>
        </p:spPr>
        <p:txBody>
          <a:bodyPr/>
          <a:lstStyle/>
          <a:p>
            <a:pPr algn="ctr"/>
            <a:r>
              <a:rPr lang="ja-JP" altLang="en-US" b="1" dirty="0" smtClean="0">
                <a:solidFill>
                  <a:srgbClr val="007434"/>
                </a:solidFill>
                <a:latin typeface="HGP創英角ｺﾞｼｯｸUB" panose="020B0900000000000000" pitchFamily="50" charset="-128"/>
                <a:ea typeface="HGP創英角ｺﾞｼｯｸUB" panose="020B0900000000000000" pitchFamily="50" charset="-128"/>
              </a:rPr>
              <a:t>一人親方等の災害発生状況（参考）</a:t>
            </a:r>
            <a:endParaRPr kumimoji="1" lang="ja-JP" altLang="en-US" dirty="0">
              <a:solidFill>
                <a:srgbClr val="007434"/>
              </a:solidFill>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32745429"/>
              </p:ext>
            </p:extLst>
          </p:nvPr>
        </p:nvGraphicFramePr>
        <p:xfrm>
          <a:off x="564021" y="1488959"/>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bwMode="auto">
          <a:xfrm>
            <a:off x="5007836" y="1076770"/>
            <a:ext cx="3785785" cy="384561"/>
          </a:xfrm>
          <a:prstGeom prst="rect">
            <a:avLst/>
          </a:prstGeom>
          <a:noFill/>
          <a:ln w="254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平成２５年７月１日～１２月３１日</a:t>
            </a:r>
          </a:p>
        </p:txBody>
      </p:sp>
      <p:sp>
        <p:nvSpPr>
          <p:cNvPr id="8" name="正方形/長方形 7"/>
          <p:cNvSpPr/>
          <p:nvPr/>
        </p:nvSpPr>
        <p:spPr bwMode="auto">
          <a:xfrm>
            <a:off x="6862273" y="2068082"/>
            <a:ext cx="1615155" cy="914400"/>
          </a:xfrm>
          <a:prstGeom prst="rect">
            <a:avLst/>
          </a:prstGeom>
          <a:noFill/>
          <a:ln w="25400"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死亡災害</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４８件</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45</a:t>
            </a:fld>
            <a:endParaRPr lang="ja-JP" altLang="en-US"/>
          </a:p>
        </p:txBody>
      </p:sp>
    </p:spTree>
    <p:extLst>
      <p:ext uri="{BB962C8B-B14F-4D97-AF65-F5344CB8AC3E}">
        <p14:creationId xmlns:p14="http://schemas.microsoft.com/office/powerpoint/2010/main" val="196577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762"/>
          </a:xfrm>
        </p:spPr>
        <p:txBody>
          <a:bodyPr/>
          <a:lstStyle/>
          <a:p>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022022388"/>
              </p:ext>
            </p:extLst>
          </p:nvPr>
        </p:nvGraphicFramePr>
        <p:xfrm>
          <a:off x="337559" y="1354805"/>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46</a:t>
            </a:fld>
            <a:endParaRPr lang="ja-JP" altLang="en-US"/>
          </a:p>
        </p:txBody>
      </p:sp>
    </p:spTree>
    <p:extLst>
      <p:ext uri="{BB962C8B-B14F-4D97-AF65-F5344CB8AC3E}">
        <p14:creationId xmlns:p14="http://schemas.microsoft.com/office/powerpoint/2010/main" val="708161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16674"/>
          </a:xfrm>
        </p:spPr>
        <p:txBody>
          <a:bodyPr/>
          <a:lstStyle/>
          <a:p>
            <a:endParaRPr kumimoji="1" lang="ja-JP" altLang="en-US" dirty="0"/>
          </a:p>
        </p:txBody>
      </p:sp>
      <p:graphicFrame>
        <p:nvGraphicFramePr>
          <p:cNvPr id="6" name="コンテンツ プレースホルダー 5"/>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47</a:t>
            </a:fld>
            <a:endParaRPr lang="ja-JP" altLang="en-US"/>
          </a:p>
        </p:txBody>
      </p:sp>
    </p:spTree>
    <p:extLst>
      <p:ext uri="{BB962C8B-B14F-4D97-AF65-F5344CB8AC3E}">
        <p14:creationId xmlns:p14="http://schemas.microsoft.com/office/powerpoint/2010/main" val="989383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65126"/>
            <a:ext cx="8280920" cy="1325563"/>
          </a:xfrm>
        </p:spPr>
        <p:txBody>
          <a:bodyPr>
            <a:normAutofit/>
          </a:bodyPr>
          <a:lstStyle/>
          <a:p>
            <a:r>
              <a:rPr lang="ja-JP" altLang="en-US" sz="4000" b="1" dirty="0" smtClean="0">
                <a:solidFill>
                  <a:srgbClr val="002060"/>
                </a:solidFill>
                <a:latin typeface="HGP創英角ｺﾞｼｯｸUB" panose="020B0900000000000000" pitchFamily="50" charset="-128"/>
                <a:ea typeface="HGP創英角ｺﾞｼｯｸUB" panose="020B0900000000000000" pitchFamily="50" charset="-128"/>
              </a:rPr>
              <a:t>７．外国人労働者の受け入れについて</a:t>
            </a:r>
            <a:endParaRPr kumimoji="1" lang="ja-JP" altLang="en-US" sz="4000" dirty="0"/>
          </a:p>
        </p:txBody>
      </p:sp>
      <p:sp>
        <p:nvSpPr>
          <p:cNvPr id="3" name="コンテンツ プレースホルダー 2"/>
          <p:cNvSpPr>
            <a:spLocks noGrp="1"/>
          </p:cNvSpPr>
          <p:nvPr>
            <p:ph idx="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pPr>
              <a:defRPr/>
            </a:pPr>
            <a:fld id="{7C5DB32E-4682-40E7-9510-DD7A30F63657}" type="slidenum">
              <a:rPr lang="ja-JP" altLang="en-US" smtClean="0"/>
              <a:pPr>
                <a:defRPr/>
              </a:pPr>
              <a:t>48</a:t>
            </a:fld>
            <a:endParaRPr lang="ja-JP" altLang="en-US"/>
          </a:p>
        </p:txBody>
      </p:sp>
    </p:spTree>
    <p:extLst>
      <p:ext uri="{BB962C8B-B14F-4D97-AF65-F5344CB8AC3E}">
        <p14:creationId xmlns:p14="http://schemas.microsoft.com/office/powerpoint/2010/main" val="34552881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type="body" idx="1"/>
          </p:nvPr>
        </p:nvSpPr>
        <p:spPr>
          <a:xfrm>
            <a:off x="469900" y="1916832"/>
            <a:ext cx="8229600" cy="4065225"/>
          </a:xfrm>
          <a:solidFill>
            <a:srgbClr val="FFFF99"/>
          </a:solidFill>
        </p:spPr>
        <p:txBody>
          <a:bodyPr>
            <a:normAutofit/>
          </a:bodyPr>
          <a:lstStyle/>
          <a:p>
            <a:pPr eaLnBrk="1" hangingPunct="1">
              <a:lnSpc>
                <a:spcPct val="90000"/>
              </a:lnSpc>
              <a:buFontTx/>
              <a:buNone/>
            </a:pPr>
            <a:r>
              <a:rPr lang="ja-JP" altLang="en-US" sz="2800" b="1" dirty="0" smtClean="0">
                <a:solidFill>
                  <a:srgbClr val="7030A0"/>
                </a:solidFill>
                <a:latin typeface="HGS創英角ｺﾞｼｯｸUB" panose="020B0900000000000000" pitchFamily="50" charset="-128"/>
                <a:ea typeface="HGS創英角ｺﾞｼｯｸUB" panose="020B0900000000000000" pitchFamily="50" charset="-128"/>
              </a:rPr>
              <a:t>（１）安全管理は適切な雇用管理から</a:t>
            </a:r>
          </a:p>
          <a:p>
            <a:pPr eaLnBrk="1" hangingPunct="1">
              <a:lnSpc>
                <a:spcPct val="90000"/>
              </a:lnSpc>
              <a:buFontTx/>
              <a:buNone/>
            </a:pPr>
            <a:r>
              <a:rPr lang="ja-JP" altLang="en-US" sz="2800" dirty="0" smtClean="0"/>
              <a:t>　　　　　</a:t>
            </a:r>
            <a:r>
              <a:rPr lang="ja-JP" altLang="en-US" sz="2800" b="1" dirty="0" smtClean="0">
                <a:solidFill>
                  <a:srgbClr val="0033CC"/>
                </a:solidFill>
              </a:rPr>
              <a:t>～働く人の安全と健康を守る</a:t>
            </a:r>
            <a:endParaRPr lang="en-US" altLang="ja-JP" sz="2800" b="1" dirty="0" smtClean="0">
              <a:solidFill>
                <a:srgbClr val="0033CC"/>
              </a:solidFill>
            </a:endParaRPr>
          </a:p>
          <a:p>
            <a:pPr eaLnBrk="1" hangingPunct="1">
              <a:lnSpc>
                <a:spcPct val="90000"/>
              </a:lnSpc>
              <a:buFontTx/>
              <a:buNone/>
            </a:pPr>
            <a:endParaRPr lang="ja-JP" altLang="en-US" sz="2800" b="1" dirty="0" smtClean="0">
              <a:solidFill>
                <a:srgbClr val="0033CC"/>
              </a:solidFill>
            </a:endParaRPr>
          </a:p>
          <a:p>
            <a:pPr eaLnBrk="1" hangingPunct="1">
              <a:lnSpc>
                <a:spcPct val="90000"/>
              </a:lnSpc>
              <a:buFontTx/>
              <a:buNone/>
            </a:pPr>
            <a:r>
              <a:rPr lang="ja-JP" altLang="en-US" sz="2800" b="1" dirty="0" smtClean="0">
                <a:solidFill>
                  <a:srgbClr val="7030A0"/>
                </a:solidFill>
                <a:latin typeface="HGS創英角ｺﾞｼｯｸUB" panose="020B0900000000000000" pitchFamily="50" charset="-128"/>
                <a:ea typeface="HGS創英角ｺﾞｼｯｸUB" panose="020B0900000000000000" pitchFamily="50" charset="-128"/>
              </a:rPr>
              <a:t>（２）職長は社長の代理</a:t>
            </a:r>
          </a:p>
          <a:p>
            <a:pPr eaLnBrk="1" hangingPunct="1">
              <a:lnSpc>
                <a:spcPct val="90000"/>
              </a:lnSpc>
              <a:buFontTx/>
              <a:buNone/>
            </a:pPr>
            <a:r>
              <a:rPr lang="ja-JP" altLang="en-US" sz="2800" dirty="0" smtClean="0"/>
              <a:t>　　　　　</a:t>
            </a:r>
            <a:r>
              <a:rPr lang="ja-JP" altLang="en-US" sz="2800" b="1" dirty="0" smtClean="0">
                <a:solidFill>
                  <a:srgbClr val="0033CC"/>
                </a:solidFill>
              </a:rPr>
              <a:t>～事業者責任の実行者</a:t>
            </a:r>
            <a:endParaRPr lang="en-US" altLang="ja-JP" sz="2800" b="1" dirty="0" smtClean="0">
              <a:solidFill>
                <a:srgbClr val="0033CC"/>
              </a:solidFill>
            </a:endParaRPr>
          </a:p>
          <a:p>
            <a:pPr eaLnBrk="1" hangingPunct="1">
              <a:lnSpc>
                <a:spcPct val="90000"/>
              </a:lnSpc>
              <a:buFontTx/>
              <a:buNone/>
            </a:pPr>
            <a:endParaRPr lang="ja-JP" altLang="en-US" sz="2800" b="1" dirty="0" smtClean="0">
              <a:solidFill>
                <a:srgbClr val="0033CC"/>
              </a:solidFill>
            </a:endParaRPr>
          </a:p>
          <a:p>
            <a:pPr eaLnBrk="1" hangingPunct="1">
              <a:lnSpc>
                <a:spcPct val="90000"/>
              </a:lnSpc>
              <a:buFontTx/>
              <a:buNone/>
            </a:pPr>
            <a:r>
              <a:rPr lang="ja-JP" altLang="en-US" sz="2800" b="1" dirty="0" smtClean="0">
                <a:solidFill>
                  <a:srgbClr val="7030A0"/>
                </a:solidFill>
                <a:latin typeface="HGS創英角ｺﾞｼｯｸUB" panose="020B0900000000000000" pitchFamily="50" charset="-128"/>
                <a:ea typeface="HGS創英角ｺﾞｼｯｸUB" panose="020B0900000000000000" pitchFamily="50" charset="-128"/>
              </a:rPr>
              <a:t>（３）災害に学ぶ</a:t>
            </a:r>
          </a:p>
          <a:p>
            <a:pPr eaLnBrk="1" hangingPunct="1">
              <a:lnSpc>
                <a:spcPct val="90000"/>
              </a:lnSpc>
              <a:buFontTx/>
              <a:buNone/>
            </a:pPr>
            <a:r>
              <a:rPr lang="ja-JP" altLang="en-US" sz="2800" dirty="0" smtClean="0"/>
              <a:t>　　　　　</a:t>
            </a:r>
            <a:r>
              <a:rPr lang="ja-JP" altLang="en-US" sz="2800" b="1" dirty="0" smtClean="0">
                <a:solidFill>
                  <a:srgbClr val="0033CC"/>
                </a:solidFill>
              </a:rPr>
              <a:t>～災害を風化させない（災害を語り継ぐ）</a:t>
            </a:r>
            <a:r>
              <a:rPr lang="ja-JP" altLang="en-US" sz="2800" dirty="0" smtClean="0"/>
              <a:t>　　　　　　　　　　　　　　　　</a:t>
            </a:r>
          </a:p>
        </p:txBody>
      </p:sp>
      <p:sp>
        <p:nvSpPr>
          <p:cNvPr id="1489924" name="Rectangle 4"/>
          <p:cNvSpPr>
            <a:spLocks noChangeArrowheads="1"/>
          </p:cNvSpPr>
          <p:nvPr/>
        </p:nvSpPr>
        <p:spPr bwMode="auto">
          <a:xfrm>
            <a:off x="469900" y="382529"/>
            <a:ext cx="8229600" cy="1471908"/>
          </a:xfrm>
          <a:prstGeom prst="rect">
            <a:avLst/>
          </a:prstGeom>
          <a:noFill/>
          <a:ln w="9525">
            <a:noFill/>
            <a:miter lim="800000"/>
            <a:headEnd/>
            <a:tailEnd/>
          </a:ln>
          <a:effectLst>
            <a:outerShdw dist="35921" dir="2700000" algn="ctr" rotWithShape="0">
              <a:schemeClr val="bg2"/>
            </a:outerShdw>
          </a:effectLst>
        </p:spPr>
        <p:txBody>
          <a:bodyPr anchor="ctr"/>
          <a:lstStyle/>
          <a:p>
            <a:pPr algn="l">
              <a:defRPr/>
            </a:pPr>
            <a:r>
              <a:rPr lang="ja-JP" altLang="en-US" sz="4400" dirty="0" smtClean="0">
                <a:solidFill>
                  <a:srgbClr val="000066"/>
                </a:solidFill>
                <a:latin typeface="HGS創英角ｺﾞｼｯｸUB" panose="020B0900000000000000" pitchFamily="50" charset="-128"/>
                <a:ea typeface="HGS創英角ｺﾞｼｯｸUB" panose="020B0900000000000000" pitchFamily="50" charset="-128"/>
              </a:rPr>
              <a:t>８．むすび</a:t>
            </a:r>
            <a:r>
              <a:rPr lang="en-US" altLang="ja-JP" sz="4400" dirty="0">
                <a:solidFill>
                  <a:srgbClr val="000066"/>
                </a:solidFill>
                <a:latin typeface="HGS創英角ｺﾞｼｯｸUB" panose="020B0900000000000000" pitchFamily="50" charset="-128"/>
                <a:ea typeface="HGS創英角ｺﾞｼｯｸUB" panose="020B0900000000000000" pitchFamily="50" charset="-128"/>
              </a:rPr>
              <a:t/>
            </a:r>
            <a:br>
              <a:rPr lang="en-US" altLang="ja-JP" sz="4400" dirty="0">
                <a:solidFill>
                  <a:srgbClr val="000066"/>
                </a:solidFill>
                <a:latin typeface="HGS創英角ｺﾞｼｯｸUB" panose="020B0900000000000000" pitchFamily="50" charset="-128"/>
                <a:ea typeface="HGS創英角ｺﾞｼｯｸUB" panose="020B0900000000000000" pitchFamily="50" charset="-128"/>
              </a:rPr>
            </a:br>
            <a:r>
              <a:rPr lang="ja-JP" altLang="en-US" sz="4400" dirty="0">
                <a:solidFill>
                  <a:srgbClr val="000066"/>
                </a:solidFill>
                <a:latin typeface="HGS創英角ｺﾞｼｯｸUB" panose="020B0900000000000000" pitchFamily="50" charset="-128"/>
                <a:ea typeface="HGS創英角ｺﾞｼｯｸUB" panose="020B0900000000000000" pitchFamily="50" charset="-128"/>
              </a:rPr>
              <a:t>　　</a:t>
            </a:r>
            <a:r>
              <a:rPr lang="ja-JP" altLang="en-US" sz="4000" dirty="0" smtClean="0">
                <a:solidFill>
                  <a:schemeClr val="accent2"/>
                </a:solidFill>
                <a:latin typeface="HGS創英角ｺﾞｼｯｸUB" panose="020B0900000000000000" pitchFamily="50" charset="-128"/>
                <a:ea typeface="HGS創英角ｺﾞｼｯｸUB" panose="020B0900000000000000" pitchFamily="50" charset="-128"/>
              </a:rPr>
              <a:t>～事</a:t>
            </a:r>
            <a:r>
              <a:rPr lang="ja-JP" altLang="en-US" sz="4000" dirty="0">
                <a:solidFill>
                  <a:schemeClr val="accent2"/>
                </a:solidFill>
                <a:latin typeface="HGS創英角ｺﾞｼｯｸUB" panose="020B0900000000000000" pitchFamily="50" charset="-128"/>
                <a:ea typeface="HGS創英角ｺﾞｼｯｸUB" panose="020B0900000000000000" pitchFamily="50" charset="-128"/>
              </a:rPr>
              <a:t>業者責任を果たすために</a:t>
            </a:r>
          </a:p>
        </p:txBody>
      </p:sp>
      <p:sp>
        <p:nvSpPr>
          <p:cNvPr id="2" name="スライド番号プレースホルダー 1"/>
          <p:cNvSpPr>
            <a:spLocks noGrp="1"/>
          </p:cNvSpPr>
          <p:nvPr>
            <p:ph type="sldNum" sz="quarter" idx="12"/>
          </p:nvPr>
        </p:nvSpPr>
        <p:spPr/>
        <p:txBody>
          <a:bodyPr/>
          <a:lstStyle/>
          <a:p>
            <a:pPr>
              <a:defRPr/>
            </a:pPr>
            <a:fld id="{7C5DB32E-4682-40E7-9510-DD7A30F63657}" type="slidenum">
              <a:rPr lang="ja-JP" altLang="en-US" smtClean="0"/>
              <a:pPr>
                <a:defRPr/>
              </a:pPr>
              <a:t>49</a:t>
            </a:fld>
            <a:endParaRPr lang="ja-JP" altLang="en-US"/>
          </a:p>
        </p:txBody>
      </p:sp>
    </p:spTree>
    <p:extLst>
      <p:ext uri="{BB962C8B-B14F-4D97-AF65-F5344CB8AC3E}">
        <p14:creationId xmlns:p14="http://schemas.microsoft.com/office/powerpoint/2010/main" val="3610074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p:cNvSpPr>
            <a:spLocks noGrp="1"/>
          </p:cNvSpPr>
          <p:nvPr>
            <p:ph type="title"/>
          </p:nvPr>
        </p:nvSpPr>
        <p:spPr>
          <a:xfrm>
            <a:off x="683923" y="515083"/>
            <a:ext cx="7776154" cy="665285"/>
          </a:xfrm>
        </p:spPr>
        <p:txBody>
          <a:bodyPr>
            <a:noAutofit/>
          </a:bodyPr>
          <a:lstStyle/>
          <a:p>
            <a:pPr eaLnBrk="1" hangingPunct="1"/>
            <a:r>
              <a:rPr lang="ja-JP" altLang="en-US" sz="3323" dirty="0">
                <a:ea typeface="ＤＦＰPOP体"/>
                <a:cs typeface="ＤＦＰPOP体"/>
              </a:rPr>
              <a:t>➂</a:t>
            </a:r>
            <a:r>
              <a:rPr lang="en-US" altLang="ja-JP" sz="3323" dirty="0">
                <a:ea typeface="ＤＦＰPOP体"/>
                <a:cs typeface="ＤＦＰPOP体"/>
              </a:rPr>
              <a:t>   </a:t>
            </a:r>
            <a:r>
              <a:rPr lang="ja-JP" altLang="en-US" sz="3323" dirty="0"/>
              <a:t>工事別死亡災害発生状況（土木工事）</a:t>
            </a:r>
            <a:endParaRPr lang="en-US" altLang="ja-JP" sz="3323" dirty="0"/>
          </a:p>
        </p:txBody>
      </p:sp>
      <p:pic>
        <p:nvPicPr>
          <p:cNvPr id="4100"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28195" y="5988100"/>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4098" name="Object 6"/>
          <p:cNvGraphicFramePr>
            <a:graphicFrameLocks noChangeAspect="1"/>
          </p:cNvGraphicFramePr>
          <p:nvPr>
            <p:extLst/>
          </p:nvPr>
        </p:nvGraphicFramePr>
        <p:xfrm>
          <a:off x="782517" y="902677"/>
          <a:ext cx="7677150" cy="5118589"/>
        </p:xfrm>
        <a:graphic>
          <a:graphicData uri="http://schemas.openxmlformats.org/presentationml/2006/ole">
            <mc:AlternateContent xmlns:mc="http://schemas.openxmlformats.org/markup-compatibility/2006">
              <mc:Choice xmlns:v="urn:schemas-microsoft-com:vml" Requires="v">
                <p:oleObj spid="_x0000_s240668" name="The Graph" r:id="rId5" imgW="4320000" imgH="2880000" progId="WGR.Document">
                  <p:embed/>
                </p:oleObj>
              </mc:Choice>
              <mc:Fallback>
                <p:oleObj name="The Graph" r:id="rId5" imgW="4320000" imgH="2880000" progId="WGR.Document">
                  <p:embed/>
                  <p:pic>
                    <p:nvPicPr>
                      <p:cNvPr id="0" name=""/>
                      <p:cNvPicPr>
                        <a:picLocks noChangeAspect="1" noChangeArrowheads="1"/>
                      </p:cNvPicPr>
                      <p:nvPr/>
                    </p:nvPicPr>
                    <p:blipFill>
                      <a:blip r:embed="rId6"/>
                      <a:srcRect/>
                      <a:stretch>
                        <a:fillRect/>
                      </a:stretch>
                    </p:blipFill>
                    <p:spPr bwMode="auto">
                      <a:xfrm>
                        <a:off x="782517" y="902677"/>
                        <a:ext cx="7677150" cy="5118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2" name="テキスト ボックス 7"/>
          <p:cNvSpPr txBox="1">
            <a:spLocks noChangeArrowheads="1"/>
          </p:cNvSpPr>
          <p:nvPr/>
        </p:nvSpPr>
        <p:spPr bwMode="auto">
          <a:xfrm>
            <a:off x="4040067" y="3096359"/>
            <a:ext cx="1197219"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92"/>
              <a:t>死亡者数</a:t>
            </a:r>
          </a:p>
        </p:txBody>
      </p:sp>
      <p:sp>
        <p:nvSpPr>
          <p:cNvPr id="4103" name="テキスト ボックス 8"/>
          <p:cNvSpPr txBox="1">
            <a:spLocks noChangeArrowheads="1"/>
          </p:cNvSpPr>
          <p:nvPr/>
        </p:nvSpPr>
        <p:spPr bwMode="auto">
          <a:xfrm>
            <a:off x="4637944" y="3628292"/>
            <a:ext cx="2667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人</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5</a:t>
            </a:fld>
            <a:endParaRPr lang="ja-JP" altLang="en-US"/>
          </a:p>
        </p:txBody>
      </p:sp>
    </p:spTree>
    <p:extLst>
      <p:ext uri="{BB962C8B-B14F-4D97-AF65-F5344CB8AC3E}">
        <p14:creationId xmlns:p14="http://schemas.microsoft.com/office/powerpoint/2010/main" val="41394365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9634" name="Rectangle 2"/>
          <p:cNvSpPr>
            <a:spLocks noGrp="1" noChangeArrowheads="1"/>
          </p:cNvSpPr>
          <p:nvPr>
            <p:ph type="ctrTitle"/>
          </p:nvPr>
        </p:nvSpPr>
        <p:spPr>
          <a:xfrm>
            <a:off x="350838" y="4108450"/>
            <a:ext cx="8488362" cy="1277938"/>
          </a:xfrm>
          <a:effectLst>
            <a:outerShdw dist="35921" dir="2700000" algn="ctr" rotWithShape="0">
              <a:schemeClr val="bg2"/>
            </a:outerShdw>
          </a:effectLst>
        </p:spPr>
        <p:txBody>
          <a:bodyPr/>
          <a:lstStyle/>
          <a:p>
            <a:pPr algn="ctr" eaLnBrk="1" fontAlgn="b" hangingPunct="1">
              <a:defRPr/>
            </a:pPr>
            <a:r>
              <a:rPr lang="ja-JP" altLang="en-US" sz="4200" dirty="0" smtClean="0">
                <a:solidFill>
                  <a:srgbClr val="0000FF"/>
                </a:solidFill>
                <a:ea typeface="HG創英角ｺﾞｼｯｸUB" pitchFamily="49" charset="-128"/>
              </a:rPr>
              <a:t>ご清聴ありがとうございました</a:t>
            </a:r>
          </a:p>
        </p:txBody>
      </p:sp>
      <p:sp>
        <p:nvSpPr>
          <p:cNvPr id="1349635" name="Rectangle 3"/>
          <p:cNvSpPr>
            <a:spLocks noGrp="1" noChangeArrowheads="1"/>
          </p:cNvSpPr>
          <p:nvPr>
            <p:ph type="subTitle" idx="1"/>
          </p:nvPr>
        </p:nvSpPr>
        <p:spPr>
          <a:xfrm>
            <a:off x="467544" y="1700808"/>
            <a:ext cx="8496300" cy="1114102"/>
          </a:xfrm>
          <a:effectLst>
            <a:outerShdw dist="45791" dir="2021404" algn="ctr" rotWithShape="0">
              <a:srgbClr val="FFCC00">
                <a:alpha val="50000"/>
              </a:srgbClr>
            </a:outerShdw>
          </a:effectLst>
        </p:spPr>
        <p:txBody>
          <a:bodyPr/>
          <a:lstStyle/>
          <a:p>
            <a:pPr algn="ctr" eaLnBrk="1" hangingPunct="1">
              <a:defRPr/>
            </a:pPr>
            <a:r>
              <a:rPr lang="ja-JP" altLang="en-US" sz="6500" dirty="0" smtClean="0">
                <a:ln w="0"/>
                <a:effectLst>
                  <a:outerShdw blurRad="38100" dist="19050" dir="2700000" algn="tl" rotWithShape="0">
                    <a:schemeClr val="dk1">
                      <a:alpha val="40000"/>
                    </a:schemeClr>
                  </a:outerShdw>
                </a:effectLst>
                <a:ea typeface="ＤＦ特太ゴシック体" pitchFamily="1" charset="-128"/>
              </a:rPr>
              <a:t>「ご安全に！」</a:t>
            </a:r>
          </a:p>
        </p:txBody>
      </p:sp>
      <p:sp>
        <p:nvSpPr>
          <p:cNvPr id="32774" name="Rectangle 4"/>
          <p:cNvSpPr>
            <a:spLocks noChangeArrowheads="1"/>
          </p:cNvSpPr>
          <p:nvPr/>
        </p:nvSpPr>
        <p:spPr bwMode="auto">
          <a:xfrm>
            <a:off x="2057400" y="5272088"/>
            <a:ext cx="4648200" cy="904875"/>
          </a:xfrm>
          <a:prstGeom prst="rect">
            <a:avLst/>
          </a:prstGeom>
          <a:noFill/>
          <a:ln w="9525">
            <a:noFill/>
            <a:miter lim="800000"/>
            <a:headEnd/>
            <a:tailEnd/>
          </a:ln>
        </p:spPr>
        <p:txBody>
          <a:bodyPr anchor="ctr"/>
          <a:lstStyle/>
          <a:p>
            <a:endParaRPr kumimoji="0" lang="ja-JP" altLang="en-US" sz="2400"/>
          </a:p>
        </p:txBody>
      </p:sp>
      <p:pic>
        <p:nvPicPr>
          <p:cNvPr id="6" name="Picture 11"/>
          <p:cNvPicPr>
            <a:picLocks noChangeAspect="1" noChangeArrowheads="1"/>
          </p:cNvPicPr>
          <p:nvPr/>
        </p:nvPicPr>
        <p:blipFill>
          <a:blip r:embed="rId3" cstate="print"/>
          <a:srcRect/>
          <a:stretch>
            <a:fillRect/>
          </a:stretch>
        </p:blipFill>
        <p:spPr bwMode="auto">
          <a:xfrm>
            <a:off x="3923928" y="3002601"/>
            <a:ext cx="1331329" cy="1331329"/>
          </a:xfrm>
          <a:prstGeom prst="rect">
            <a:avLst/>
          </a:prstGeom>
          <a:noFill/>
          <a:ln w="9525">
            <a:noFill/>
            <a:miter lim="800000"/>
            <a:headEnd/>
            <a:tailEnd/>
          </a:ln>
        </p:spPr>
      </p:pic>
      <p:sp>
        <p:nvSpPr>
          <p:cNvPr id="2" name="スライド番号プレースホルダー 1"/>
          <p:cNvSpPr>
            <a:spLocks noGrp="1"/>
          </p:cNvSpPr>
          <p:nvPr>
            <p:ph type="sldNum" sz="quarter" idx="12"/>
          </p:nvPr>
        </p:nvSpPr>
        <p:spPr/>
        <p:txBody>
          <a:bodyPr/>
          <a:lstStyle/>
          <a:p>
            <a:pPr>
              <a:defRPr/>
            </a:pPr>
            <a:fld id="{401A5E42-5419-4DEB-ACA4-4082DF8E61DA}" type="slidenum">
              <a:rPr lang="ja-JP" altLang="en-US" smtClean="0"/>
              <a:pPr>
                <a:defRPr/>
              </a:pPr>
              <a:t>50</a:t>
            </a:fld>
            <a:endParaRPr lang="ja-JP" alt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タイトル 1"/>
          <p:cNvSpPr>
            <a:spLocks noGrp="1"/>
          </p:cNvSpPr>
          <p:nvPr>
            <p:ph type="title"/>
          </p:nvPr>
        </p:nvSpPr>
        <p:spPr>
          <a:xfrm>
            <a:off x="683923" y="555380"/>
            <a:ext cx="7776154" cy="653562"/>
          </a:xfrm>
        </p:spPr>
        <p:txBody>
          <a:bodyPr>
            <a:noAutofit/>
          </a:bodyPr>
          <a:lstStyle/>
          <a:p>
            <a:pPr eaLnBrk="1" hangingPunct="1"/>
            <a:r>
              <a:rPr lang="ja-JP" altLang="en-US" sz="3323" dirty="0">
                <a:ea typeface="ＤＦＰ特太ゴシック体"/>
                <a:cs typeface="ＤＦＰ特太ゴシック体"/>
              </a:rPr>
              <a:t>➃</a:t>
            </a:r>
            <a:r>
              <a:rPr lang="en-US" altLang="ja-JP" sz="3323" dirty="0">
                <a:ea typeface="ＤＦＰ特太ゴシック体"/>
                <a:cs typeface="ＤＦＰ特太ゴシック体"/>
              </a:rPr>
              <a:t>   </a:t>
            </a:r>
            <a:r>
              <a:rPr lang="ja-JP" altLang="en-US" sz="3323" dirty="0"/>
              <a:t>工事別死亡災害発生状況（建築工事）</a:t>
            </a:r>
          </a:p>
        </p:txBody>
      </p:sp>
      <p:pic>
        <p:nvPicPr>
          <p:cNvPr id="5124"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27427" y="5917956"/>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5122" name="Object 7"/>
          <p:cNvGraphicFramePr>
            <a:graphicFrameLocks noChangeAspect="1"/>
          </p:cNvGraphicFramePr>
          <p:nvPr>
            <p:extLst/>
          </p:nvPr>
        </p:nvGraphicFramePr>
        <p:xfrm>
          <a:off x="583223" y="970085"/>
          <a:ext cx="7844204" cy="5228492"/>
        </p:xfrm>
        <a:graphic>
          <a:graphicData uri="http://schemas.openxmlformats.org/presentationml/2006/ole">
            <mc:AlternateContent xmlns:mc="http://schemas.openxmlformats.org/markup-compatibility/2006">
              <mc:Choice xmlns:v="urn:schemas-microsoft-com:vml" Requires="v">
                <p:oleObj spid="_x0000_s241692" name="The Graph" r:id="rId5" imgW="4320000" imgH="2880000" progId="WGR.Document">
                  <p:embed/>
                </p:oleObj>
              </mc:Choice>
              <mc:Fallback>
                <p:oleObj name="The Graph" r:id="rId5" imgW="4320000" imgH="2880000" progId="WGR.Document">
                  <p:embed/>
                  <p:pic>
                    <p:nvPicPr>
                      <p:cNvPr id="0" name=""/>
                      <p:cNvPicPr>
                        <a:picLocks noChangeAspect="1" noChangeArrowheads="1"/>
                      </p:cNvPicPr>
                      <p:nvPr/>
                    </p:nvPicPr>
                    <p:blipFill>
                      <a:blip r:embed="rId6"/>
                      <a:srcRect/>
                      <a:stretch>
                        <a:fillRect/>
                      </a:stretch>
                    </p:blipFill>
                    <p:spPr bwMode="auto">
                      <a:xfrm>
                        <a:off x="583223" y="970085"/>
                        <a:ext cx="7844204" cy="5228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6" name="テキスト ボックス 8"/>
          <p:cNvSpPr txBox="1">
            <a:spLocks noChangeArrowheads="1"/>
          </p:cNvSpPr>
          <p:nvPr/>
        </p:nvSpPr>
        <p:spPr bwMode="auto">
          <a:xfrm>
            <a:off x="4106009" y="3295652"/>
            <a:ext cx="864577"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92"/>
              <a:t>死亡者数</a:t>
            </a:r>
            <a:endParaRPr lang="ja-JP" altLang="en-US"/>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6</a:t>
            </a:fld>
            <a:endParaRPr lang="ja-JP" altLang="en-US"/>
          </a:p>
        </p:txBody>
      </p:sp>
    </p:spTree>
    <p:extLst>
      <p:ext uri="{BB962C8B-B14F-4D97-AF65-F5344CB8AC3E}">
        <p14:creationId xmlns:p14="http://schemas.microsoft.com/office/powerpoint/2010/main" val="2012372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タイトル 1"/>
          <p:cNvSpPr>
            <a:spLocks noGrp="1"/>
          </p:cNvSpPr>
          <p:nvPr>
            <p:ph type="title"/>
          </p:nvPr>
        </p:nvSpPr>
        <p:spPr>
          <a:xfrm>
            <a:off x="740134" y="713560"/>
            <a:ext cx="7663733" cy="587620"/>
          </a:xfrm>
        </p:spPr>
        <p:txBody>
          <a:bodyPr>
            <a:noAutofit/>
          </a:bodyPr>
          <a:lstStyle/>
          <a:p>
            <a:pPr eaLnBrk="1" hangingPunct="1"/>
            <a:r>
              <a:rPr lang="ja-JP" altLang="en-US" sz="3323" dirty="0">
                <a:ea typeface="ＤＦＰ特太ゴシック体"/>
                <a:cs typeface="ＤＦＰ特太ゴシック体"/>
              </a:rPr>
              <a:t>➄</a:t>
            </a:r>
            <a:r>
              <a:rPr lang="en-US" altLang="ja-JP" sz="3323" dirty="0">
                <a:ea typeface="ＤＦＰ特太ゴシック体"/>
                <a:cs typeface="ＤＦＰ特太ゴシック体"/>
              </a:rPr>
              <a:t>   </a:t>
            </a:r>
            <a:r>
              <a:rPr lang="ja-JP" altLang="en-US" sz="3323" dirty="0"/>
              <a:t>工事別死亡災害発生状況（設備工事）</a:t>
            </a:r>
          </a:p>
        </p:txBody>
      </p:sp>
      <p:pic>
        <p:nvPicPr>
          <p:cNvPr id="6148"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69577" y="5945067"/>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6146" name="Object 6"/>
          <p:cNvGraphicFramePr>
            <a:graphicFrameLocks noChangeAspect="1"/>
          </p:cNvGraphicFramePr>
          <p:nvPr>
            <p:extLst/>
          </p:nvPr>
        </p:nvGraphicFramePr>
        <p:xfrm>
          <a:off x="517281" y="1036029"/>
          <a:ext cx="7976088" cy="5317880"/>
        </p:xfrm>
        <a:graphic>
          <a:graphicData uri="http://schemas.openxmlformats.org/presentationml/2006/ole">
            <mc:AlternateContent xmlns:mc="http://schemas.openxmlformats.org/markup-compatibility/2006">
              <mc:Choice xmlns:v="urn:schemas-microsoft-com:vml" Requires="v">
                <p:oleObj spid="_x0000_s242716" name="The Graph" r:id="rId5" imgW="4320000" imgH="2880000" progId="WGR.Document">
                  <p:embed/>
                </p:oleObj>
              </mc:Choice>
              <mc:Fallback>
                <p:oleObj name="The Graph" r:id="rId5" imgW="4320000" imgH="2880000" progId="WGR.Document">
                  <p:embed/>
                  <p:pic>
                    <p:nvPicPr>
                      <p:cNvPr id="0" name=""/>
                      <p:cNvPicPr>
                        <a:picLocks noChangeAspect="1" noChangeArrowheads="1"/>
                      </p:cNvPicPr>
                      <p:nvPr/>
                    </p:nvPicPr>
                    <p:blipFill>
                      <a:blip r:embed="rId6"/>
                      <a:srcRect/>
                      <a:stretch>
                        <a:fillRect/>
                      </a:stretch>
                    </p:blipFill>
                    <p:spPr bwMode="auto">
                      <a:xfrm>
                        <a:off x="517281" y="1036029"/>
                        <a:ext cx="7976088" cy="5317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0" name="テキスト ボックス 7"/>
          <p:cNvSpPr txBox="1">
            <a:spLocks noChangeArrowheads="1"/>
          </p:cNvSpPr>
          <p:nvPr/>
        </p:nvSpPr>
        <p:spPr bwMode="auto">
          <a:xfrm>
            <a:off x="4106718" y="3251649"/>
            <a:ext cx="13305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dirty="0"/>
              <a:t>死亡者数</a:t>
            </a:r>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7</a:t>
            </a:fld>
            <a:endParaRPr lang="ja-JP" altLang="en-US"/>
          </a:p>
        </p:txBody>
      </p:sp>
    </p:spTree>
    <p:extLst>
      <p:ext uri="{BB962C8B-B14F-4D97-AF65-F5344CB8AC3E}">
        <p14:creationId xmlns:p14="http://schemas.microsoft.com/office/powerpoint/2010/main" val="3035409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タイトル 1"/>
          <p:cNvSpPr>
            <a:spLocks noGrp="1"/>
          </p:cNvSpPr>
          <p:nvPr>
            <p:ph type="title"/>
          </p:nvPr>
        </p:nvSpPr>
        <p:spPr>
          <a:xfrm>
            <a:off x="783981" y="438151"/>
            <a:ext cx="7596554" cy="719503"/>
          </a:xfrm>
        </p:spPr>
        <p:txBody>
          <a:bodyPr>
            <a:normAutofit/>
          </a:bodyPr>
          <a:lstStyle/>
          <a:p>
            <a:pPr algn="ctr" eaLnBrk="1" hangingPunct="1"/>
            <a:r>
              <a:rPr lang="ja-JP" altLang="en-US" sz="3323" dirty="0">
                <a:ea typeface="ＤＦＰ特太ゴシック体"/>
                <a:cs typeface="ＤＦＰ特太ゴシック体"/>
              </a:rPr>
              <a:t>⑥</a:t>
            </a:r>
            <a:r>
              <a:rPr lang="en-US" altLang="ja-JP" sz="3323" dirty="0">
                <a:ea typeface="ＤＦＰ特太ゴシック体"/>
                <a:cs typeface="ＤＦＰ特太ゴシック体"/>
              </a:rPr>
              <a:t>   </a:t>
            </a:r>
            <a:r>
              <a:rPr lang="ja-JP" altLang="en-US" sz="3323" dirty="0"/>
              <a:t>墜落・転落死亡災害発生状況</a:t>
            </a:r>
          </a:p>
        </p:txBody>
      </p:sp>
      <p:pic>
        <p:nvPicPr>
          <p:cNvPr id="717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2987" y="5992446"/>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7170" name="Object 7"/>
          <p:cNvGraphicFramePr>
            <a:graphicFrameLocks noChangeAspect="1"/>
          </p:cNvGraphicFramePr>
          <p:nvPr>
            <p:extLst/>
          </p:nvPr>
        </p:nvGraphicFramePr>
        <p:xfrm>
          <a:off x="849925" y="1101969"/>
          <a:ext cx="7628792" cy="5142035"/>
        </p:xfrm>
        <a:graphic>
          <a:graphicData uri="http://schemas.openxmlformats.org/presentationml/2006/ole">
            <mc:AlternateContent xmlns:mc="http://schemas.openxmlformats.org/markup-compatibility/2006">
              <mc:Choice xmlns:v="urn:schemas-microsoft-com:vml" Requires="v">
                <p:oleObj spid="_x0000_s243740" name="The Graph" r:id="rId5" imgW="3801600" imgH="2559600" progId="WGR.Document">
                  <p:embed/>
                </p:oleObj>
              </mc:Choice>
              <mc:Fallback>
                <p:oleObj name="The Graph" r:id="rId5" imgW="3801600" imgH="2559600" progId="WGR.Document">
                  <p:embed/>
                  <p:pic>
                    <p:nvPicPr>
                      <p:cNvPr id="0" name=""/>
                      <p:cNvPicPr>
                        <a:picLocks noChangeAspect="1" noChangeArrowheads="1"/>
                      </p:cNvPicPr>
                      <p:nvPr/>
                    </p:nvPicPr>
                    <p:blipFill>
                      <a:blip r:embed="rId6"/>
                      <a:srcRect/>
                      <a:stretch>
                        <a:fillRect/>
                      </a:stretch>
                    </p:blipFill>
                    <p:spPr bwMode="auto">
                      <a:xfrm>
                        <a:off x="849925" y="1101969"/>
                        <a:ext cx="7628792" cy="5142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テキスト ボックス 11"/>
          <p:cNvSpPr txBox="1">
            <a:spLocks noChangeArrowheads="1"/>
          </p:cNvSpPr>
          <p:nvPr/>
        </p:nvSpPr>
        <p:spPr bwMode="auto">
          <a:xfrm>
            <a:off x="5436578" y="3096359"/>
            <a:ext cx="1129812"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a:t>死亡者数</a:t>
            </a:r>
            <a:endParaRPr lang="ja-JP" altLang="en-US"/>
          </a:p>
        </p:txBody>
      </p:sp>
      <p:pic>
        <p:nvPicPr>
          <p:cNvPr id="5" name="図 4"/>
          <p:cNvPicPr>
            <a:picLocks noChangeAspect="1"/>
          </p:cNvPicPr>
          <p:nvPr/>
        </p:nvPicPr>
        <p:blipFill>
          <a:blip r:embed="rId7"/>
          <a:stretch>
            <a:fillRect/>
          </a:stretch>
        </p:blipFill>
        <p:spPr>
          <a:xfrm>
            <a:off x="665487" y="3960752"/>
            <a:ext cx="2643604" cy="2222440"/>
          </a:xfrm>
          <a:prstGeom prst="rect">
            <a:avLst/>
          </a:prstGeom>
        </p:spPr>
      </p:pic>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8</a:t>
            </a:fld>
            <a:endParaRPr lang="ja-JP" altLang="en-US"/>
          </a:p>
        </p:txBody>
      </p:sp>
    </p:spTree>
    <p:extLst>
      <p:ext uri="{BB962C8B-B14F-4D97-AF65-F5344CB8AC3E}">
        <p14:creationId xmlns:p14="http://schemas.microsoft.com/office/powerpoint/2010/main" val="10273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タイトル 1"/>
          <p:cNvSpPr>
            <a:spLocks noGrp="1"/>
          </p:cNvSpPr>
          <p:nvPr>
            <p:ph type="title"/>
          </p:nvPr>
        </p:nvSpPr>
        <p:spPr>
          <a:xfrm>
            <a:off x="351693" y="446211"/>
            <a:ext cx="8440615" cy="731227"/>
          </a:xfrm>
        </p:spPr>
        <p:txBody>
          <a:bodyPr/>
          <a:lstStyle/>
          <a:p>
            <a:pPr algn="ctr" eaLnBrk="1" hangingPunct="1"/>
            <a:r>
              <a:rPr lang="ja-JP" altLang="en-US" sz="3323" dirty="0">
                <a:ea typeface="ＤＦＰ特太ゴシック体"/>
                <a:cs typeface="ＤＦＰ特太ゴシック体"/>
              </a:rPr>
              <a:t>⑦</a:t>
            </a:r>
            <a:r>
              <a:rPr lang="en-US" altLang="ja-JP" sz="3323" dirty="0">
                <a:ea typeface="ＤＦＰ特太ゴシック体"/>
                <a:cs typeface="ＤＦＰ特太ゴシック体"/>
              </a:rPr>
              <a:t> </a:t>
            </a:r>
            <a:r>
              <a:rPr lang="ja-JP" altLang="en-US" sz="3323" dirty="0">
                <a:ea typeface="ＤＦＰ特太ゴシック体"/>
                <a:cs typeface="ＤＦＰ特太ゴシック体"/>
              </a:rPr>
              <a:t>建設機械･クレーン等</a:t>
            </a:r>
            <a:r>
              <a:rPr lang="ja-JP" altLang="en-US" sz="3323" dirty="0"/>
              <a:t>死亡災害発生状況</a:t>
            </a:r>
          </a:p>
        </p:txBody>
      </p:sp>
      <p:pic>
        <p:nvPicPr>
          <p:cNvPr id="8196"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2177" y="6058633"/>
            <a:ext cx="460131" cy="307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テキスト ボックス 3"/>
          <p:cNvSpPr txBox="1">
            <a:spLocks noChangeArrowheads="1"/>
          </p:cNvSpPr>
          <p:nvPr/>
        </p:nvSpPr>
        <p:spPr bwMode="auto">
          <a:xfrm>
            <a:off x="351692" y="6252798"/>
            <a:ext cx="2094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solidFill>
                  <a:srgbClr val="0070C0"/>
                </a:solidFill>
              </a:rPr>
              <a:t>（平成</a:t>
            </a:r>
            <a:r>
              <a:rPr lang="en-US" altLang="ja-JP" dirty="0">
                <a:solidFill>
                  <a:srgbClr val="0070C0"/>
                </a:solidFill>
              </a:rPr>
              <a:t>25</a:t>
            </a:r>
            <a:r>
              <a:rPr lang="ja-JP" altLang="en-US" dirty="0">
                <a:solidFill>
                  <a:srgbClr val="0070C0"/>
                </a:solidFill>
              </a:rPr>
              <a:t>年確定値）</a:t>
            </a:r>
          </a:p>
        </p:txBody>
      </p:sp>
      <p:graphicFrame>
        <p:nvGraphicFramePr>
          <p:cNvPr id="8194" name="Object 7"/>
          <p:cNvGraphicFramePr>
            <a:graphicFrameLocks noChangeAspect="1"/>
          </p:cNvGraphicFramePr>
          <p:nvPr>
            <p:extLst/>
          </p:nvPr>
        </p:nvGraphicFramePr>
        <p:xfrm>
          <a:off x="1085852" y="1217736"/>
          <a:ext cx="7410450" cy="4954465"/>
        </p:xfrm>
        <a:graphic>
          <a:graphicData uri="http://schemas.openxmlformats.org/presentationml/2006/ole">
            <mc:AlternateContent xmlns:mc="http://schemas.openxmlformats.org/markup-compatibility/2006">
              <mc:Choice xmlns:v="urn:schemas-microsoft-com:vml" Requires="v">
                <p:oleObj spid="_x0000_s244764" name="The Graph" r:id="rId5" imgW="4172400" imgH="2790000" progId="WGR.Document">
                  <p:embed/>
                </p:oleObj>
              </mc:Choice>
              <mc:Fallback>
                <p:oleObj name="The Graph" r:id="rId5" imgW="4172400" imgH="2790000" progId="WGR.Document">
                  <p:embed/>
                  <p:pic>
                    <p:nvPicPr>
                      <p:cNvPr id="0" name=""/>
                      <p:cNvPicPr>
                        <a:picLocks noChangeAspect="1" noChangeArrowheads="1"/>
                      </p:cNvPicPr>
                      <p:nvPr/>
                    </p:nvPicPr>
                    <p:blipFill>
                      <a:blip r:embed="rId6"/>
                      <a:srcRect/>
                      <a:stretch>
                        <a:fillRect/>
                      </a:stretch>
                    </p:blipFill>
                    <p:spPr bwMode="auto">
                      <a:xfrm>
                        <a:off x="1085852" y="1217736"/>
                        <a:ext cx="7410450" cy="495446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8" name="テキスト ボックス 8"/>
          <p:cNvSpPr txBox="1">
            <a:spLocks noChangeArrowheads="1"/>
          </p:cNvSpPr>
          <p:nvPr/>
        </p:nvSpPr>
        <p:spPr bwMode="auto">
          <a:xfrm>
            <a:off x="4791077" y="3161120"/>
            <a:ext cx="1240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死亡者数</a:t>
            </a:r>
          </a:p>
        </p:txBody>
      </p:sp>
      <p:sp>
        <p:nvSpPr>
          <p:cNvPr id="8199" name="テキスト ボックス 9"/>
          <p:cNvSpPr txBox="1">
            <a:spLocks noChangeArrowheads="1"/>
          </p:cNvSpPr>
          <p:nvPr/>
        </p:nvSpPr>
        <p:spPr bwMode="auto">
          <a:xfrm>
            <a:off x="5358254" y="3491112"/>
            <a:ext cx="332643" cy="262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108" b="1" dirty="0"/>
              <a:t>人</a:t>
            </a:r>
            <a:endParaRPr lang="ja-JP" altLang="en-US" sz="923" b="1" dirty="0"/>
          </a:p>
        </p:txBody>
      </p:sp>
      <p:sp>
        <p:nvSpPr>
          <p:cNvPr id="3" name="スライド番号プレースホルダー 2"/>
          <p:cNvSpPr>
            <a:spLocks noGrp="1"/>
          </p:cNvSpPr>
          <p:nvPr>
            <p:ph type="sldNum" sz="quarter" idx="12"/>
          </p:nvPr>
        </p:nvSpPr>
        <p:spPr/>
        <p:txBody>
          <a:bodyPr/>
          <a:lstStyle/>
          <a:p>
            <a:pPr>
              <a:defRPr/>
            </a:pPr>
            <a:fld id="{7C5DB32E-4682-40E7-9510-DD7A30F63657}" type="slidenum">
              <a:rPr lang="ja-JP" altLang="en-US" smtClean="0"/>
              <a:pPr>
                <a:defRPr/>
              </a:pPr>
              <a:t>9</a:t>
            </a:fld>
            <a:endParaRPr lang="ja-JP" altLang="en-US"/>
          </a:p>
        </p:txBody>
      </p:sp>
    </p:spTree>
    <p:extLst>
      <p:ext uri="{BB962C8B-B14F-4D97-AF65-F5344CB8AC3E}">
        <p14:creationId xmlns:p14="http://schemas.microsoft.com/office/powerpoint/2010/main" val="4010014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2853</TotalTime>
  <Words>2829</Words>
  <Application>Microsoft Office PowerPoint</Application>
  <PresentationFormat>画面に合わせる (4:3)</PresentationFormat>
  <Paragraphs>529</Paragraphs>
  <Slides>50</Slides>
  <Notes>20</Notes>
  <HiddenSlides>0</HiddenSlides>
  <MMClips>0</MMClips>
  <ScaleCrop>false</ScaleCrop>
  <HeadingPairs>
    <vt:vector size="8" baseType="variant">
      <vt:variant>
        <vt:lpstr>使用されているフォント</vt:lpstr>
      </vt:variant>
      <vt:variant>
        <vt:i4>15</vt:i4>
      </vt:variant>
      <vt:variant>
        <vt:lpstr>テーマ</vt:lpstr>
      </vt:variant>
      <vt:variant>
        <vt:i4>1</vt:i4>
      </vt:variant>
      <vt:variant>
        <vt:lpstr>埋め込まれた OLE サーバー</vt:lpstr>
      </vt:variant>
      <vt:variant>
        <vt:i4>4</vt:i4>
      </vt:variant>
      <vt:variant>
        <vt:lpstr>スライド タイトル</vt:lpstr>
      </vt:variant>
      <vt:variant>
        <vt:i4>50</vt:i4>
      </vt:variant>
    </vt:vector>
  </HeadingPairs>
  <TitlesOfParts>
    <vt:vector size="70" baseType="lpstr">
      <vt:lpstr>ＤＦＰPOP体</vt:lpstr>
      <vt:lpstr>ＤＦＰ特太ゴシック体</vt:lpstr>
      <vt:lpstr>ＤＦ特太ゴシック体</vt:lpstr>
      <vt:lpstr>ＤＨＰ特太ゴシック体</vt:lpstr>
      <vt:lpstr>HGPｺﾞｼｯｸE</vt:lpstr>
      <vt:lpstr>HGP創英角ｺﾞｼｯｸUB</vt:lpstr>
      <vt:lpstr>HGS創英角ｺﾞｼｯｸUB</vt:lpstr>
      <vt:lpstr>HGS創英角ﾎﾟｯﾌﾟ体</vt:lpstr>
      <vt:lpstr>HG創英角ｺﾞｼｯｸUB</vt:lpstr>
      <vt:lpstr>ＭＳ Ｐゴシック</vt:lpstr>
      <vt:lpstr>ＭＳ ゴシック</vt:lpstr>
      <vt:lpstr>Arial</vt:lpstr>
      <vt:lpstr>Arial Black</vt:lpstr>
      <vt:lpstr>Calibri</vt:lpstr>
      <vt:lpstr>Calibri Light</vt:lpstr>
      <vt:lpstr>Office テーマ</vt:lpstr>
      <vt:lpstr>The Graph</vt:lpstr>
      <vt:lpstr>ワークシート</vt:lpstr>
      <vt:lpstr>グラフ</vt:lpstr>
      <vt:lpstr>Acrobat Document</vt:lpstr>
      <vt:lpstr>全国中小建設業協会 安全衛生委員会 安全講話資料</vt:lpstr>
      <vt:lpstr>１．労働災害の推移（Ｓ５０～Ｈ２５）</vt:lpstr>
      <vt:lpstr>➀   業 種 別 死 亡 災 害 発 生 状 況</vt:lpstr>
      <vt:lpstr>➁  事故の型別死亡災害発生状況</vt:lpstr>
      <vt:lpstr>➂   工事別死亡災害発生状況（土木工事）</vt:lpstr>
      <vt:lpstr>➃   工事別死亡災害発生状況（建築工事）</vt:lpstr>
      <vt:lpstr>➄   工事別死亡災害発生状況（設備工事）</vt:lpstr>
      <vt:lpstr>⑥   墜落・転落死亡災害発生状況</vt:lpstr>
      <vt:lpstr>⑦ 建設機械･クレーン等死亡災害発生状況</vt:lpstr>
      <vt:lpstr>⑧   月 別 死 亡 災 害 発 生 状 況</vt:lpstr>
      <vt:lpstr>⑨  年齢別工事の種類別死亡災害発生状況</vt:lpstr>
      <vt:lpstr>⑩　現場入場経過日数別死亡災害発生状況</vt:lpstr>
      <vt:lpstr>⑪  熱中症による死亡災害発生状況</vt:lpstr>
      <vt:lpstr>労働災害の推移（Ｓ２８～Ｈ２３）</vt:lpstr>
      <vt:lpstr>２.　災害はどのようにして発生するか</vt:lpstr>
      <vt:lpstr>（２）不安全な状態と不安全な行動 </vt:lpstr>
      <vt:lpstr>（３）不安全行動とヒューマンエラー</vt:lpstr>
      <vt:lpstr>（４）なぜ不安全行動を起こすか</vt:lpstr>
      <vt:lpstr>３．危険の認識はどのようにして 　　生まれるか</vt:lpstr>
      <vt:lpstr>※2013.8.15福知山花火大会爆発事故</vt:lpstr>
      <vt:lpstr>PowerPoint プレゼンテーション</vt:lpstr>
      <vt:lpstr>※災害に学ぶ 　～「他山の石」として受け止める</vt:lpstr>
      <vt:lpstr>災害に学んでいない</vt:lpstr>
      <vt:lpstr>エレベーター内で塗装作業の２人死亡　 さいたま、有毒物質吸う？</vt:lpstr>
      <vt:lpstr>排水工事の作業員重体 千葉　市川市のマンホール</vt:lpstr>
      <vt:lpstr>トイレットペーパー取ろうと… 温泉施設従業員、脚立から転落し死亡</vt:lpstr>
      <vt:lpstr>アスファルトの塊が頭を直撃　 下水管工事の作業員死亡</vt:lpstr>
      <vt:lpstr>ビルから作業員転落、２人死傷　 シート張り替え中</vt:lpstr>
      <vt:lpstr>４．　リスクアセスメントとＫＹ</vt:lpstr>
      <vt:lpstr>（１）　リスクアセスメントとＫＹの違い</vt:lpstr>
      <vt:lpstr>※リスク－（RA+KY）＝許容リスク</vt:lpstr>
      <vt:lpstr>５．社会保険について</vt:lpstr>
      <vt:lpstr>（２）なぜ社会保険加入が必要か</vt:lpstr>
      <vt:lpstr>（３）なぜ国土交通省が保険加入を推進するのか</vt:lpstr>
      <vt:lpstr>社会保険加入状況（参考）</vt:lpstr>
      <vt:lpstr>（４）保険加入義務のある事業所は</vt:lpstr>
      <vt:lpstr>（５）社会保険未加入企業等への対処</vt:lpstr>
      <vt:lpstr>６．一人親方について</vt:lpstr>
      <vt:lpstr>建設業は古くから請負という構造の中で発展し、そのなかで 職人は経験を積んで、いずれ一人親方になり、さらに親方を目指すという流れがあった。</vt:lpstr>
      <vt:lpstr>PowerPoint プレゼンテーション</vt:lpstr>
      <vt:lpstr>PowerPoint プレゼンテーション</vt:lpstr>
      <vt:lpstr>PowerPoint プレゼンテーション</vt:lpstr>
      <vt:lpstr>（２）一人親方は請負人か労働者か</vt:lpstr>
      <vt:lpstr>※労働者性の判断基準（参考）</vt:lpstr>
      <vt:lpstr>一人親方等の災害発生状況（参考）</vt:lpstr>
      <vt:lpstr>PowerPoint プレゼンテーション</vt:lpstr>
      <vt:lpstr>PowerPoint プレゼンテーション</vt:lpstr>
      <vt:lpstr>７．外国人労働者の受け入れについて</vt:lpstr>
      <vt:lpstr>PowerPoint プレゼンテーション</vt:lpstr>
      <vt:lpstr>ご清聴ありがとうございました</vt:lpstr>
    </vt:vector>
  </TitlesOfParts>
  <Company>建設業労働災害防止協会</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建設業における労働災害 防止対策について</dc:title>
  <dc:creator>Administrator</dc:creator>
  <cp:lastModifiedBy>zenchuken04</cp:lastModifiedBy>
  <cp:revision>242</cp:revision>
  <cp:lastPrinted>2014-06-23T01:08:30Z</cp:lastPrinted>
  <dcterms:created xsi:type="dcterms:W3CDTF">2011-04-19T07:52:42Z</dcterms:created>
  <dcterms:modified xsi:type="dcterms:W3CDTF">2014-06-23T05:22:21Z</dcterms:modified>
</cp:coreProperties>
</file>